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67" r:id="rId6"/>
    <p:sldId id="269" r:id="rId7"/>
    <p:sldId id="270" r:id="rId8"/>
    <p:sldId id="272" r:id="rId9"/>
    <p:sldId id="273" r:id="rId10"/>
    <p:sldId id="274" r:id="rId11"/>
    <p:sldId id="275" r:id="rId12"/>
    <p:sldId id="278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07E"/>
    <a:srgbClr val="FBD805"/>
    <a:srgbClr val="283980"/>
    <a:srgbClr val="384FB2"/>
    <a:srgbClr val="423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6B54D-3043-4E4A-9B1E-7ED508DF3E03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C671E-B37B-4566-BAFC-ACEDD91DA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2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671E-B37B-4566-BAFC-ACEDD91DA0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6C6C0-E228-3A37-0151-94EF7C98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50C7CDA-8F92-B3D0-0CC3-40725BDB9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7D185FB-05D4-BF2F-DA82-AD4A9EB7E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065C37-7948-F181-3D57-26636B5FE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671E-B37B-4566-BAFC-ACEDD91DA0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35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63E99-4238-436F-33C2-3E38451E0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7226281-7401-8260-2E9C-5AB0B4923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B5A1A86-CEA5-3843-0A81-493405754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ECA576-4C65-797B-A208-E6DC81E0F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671E-B37B-4566-BAFC-ACEDD91DA0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62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43875-D034-D1AA-C984-A691C6658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25EECB7-6E66-8758-3431-FA122E4DE8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19BAC3C-2E0D-3015-8531-365E50DEA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3DFEF3-066C-D5D8-0607-066A16A3C8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671E-B37B-4566-BAFC-ACEDD91DA0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6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3D991-B0DE-F7C6-5CD5-9A58AB9FE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E3DFCF7-402F-6450-31B7-2B2BAB9AF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76ED851-6C54-E3CA-446D-7052CA804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712657-FEFD-770D-6728-D115EFD0DD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671E-B37B-4566-BAFC-ACEDD91DA0C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5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671E-B37B-4566-BAFC-ACEDD91DA0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4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671E-B37B-4566-BAFC-ACEDD91DA0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4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671E-B37B-4566-BAFC-ACEDD91DA0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4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671E-B37B-4566-BAFC-ACEDD91DA0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4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671E-B37B-4566-BAFC-ACEDD91DA0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4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05A53-05DD-350A-9319-762944ACE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C0E1B1A-D41D-764D-2BB9-9290FBFCD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820224C-F739-F3A1-DDAB-AFDC3A430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24220-B2A2-FED6-6F01-F2FC5E8F5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671E-B37B-4566-BAFC-ACEDD91DA0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64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65437-5C1C-C7A2-5A31-ED467DDF7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9A56103-65DB-5A4F-261A-4FDB3D5E5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9656070-6522-74A9-7A92-89D9E2450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0DF9D2-BE6A-1489-5138-BD7BB1816B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671E-B37B-4566-BAFC-ACEDD91DA0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20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E08DD-7E93-9C5F-C550-8124CFC5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F798D3C-BA8D-0D58-3CA9-44EBF159B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B27CF23-EACF-6DA3-0448-4085E66DC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5B455F-2AF7-89F4-F94C-538B4EE61C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C671E-B37B-4566-BAFC-ACEDD91DA0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0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rtoffice.ru/img/cms/Archivy_vagny/Foto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7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283980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305344"/>
            <a:ext cx="45719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15878" y="1659285"/>
            <a:ext cx="73766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Garamond" panose="02020404030301010803" pitchFamily="18" charset="0"/>
              </a:rPr>
              <a:t>Внедрение Правил 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организациях, утвержденных приказом Росархива от 31.07.2023 № 77</a:t>
            </a:r>
          </a:p>
        </p:txBody>
      </p:sp>
    </p:spTree>
    <p:extLst>
      <p:ext uri="{BB962C8B-B14F-4D97-AF65-F5344CB8AC3E}">
        <p14:creationId xmlns:p14="http://schemas.microsoft.com/office/powerpoint/2010/main" val="381139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966E9-B533-2D90-9150-3DABB6CFE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AE5279E-3CA2-ED5A-29AD-B8984A2B534A}"/>
              </a:ext>
            </a:extLst>
          </p:cNvPr>
          <p:cNvGrpSpPr/>
          <p:nvPr/>
        </p:nvGrpSpPr>
        <p:grpSpPr>
          <a:xfrm>
            <a:off x="0" y="260648"/>
            <a:ext cx="5904655" cy="687004"/>
            <a:chOff x="2272588" y="735596"/>
            <a:chExt cx="5380054" cy="62700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B2CE0D3-2A34-4859-D255-A98DC81519D6}"/>
                </a:ext>
              </a:extLst>
            </p:cNvPr>
            <p:cNvSpPr/>
            <p:nvPr/>
          </p:nvSpPr>
          <p:spPr>
            <a:xfrm>
              <a:off x="2272588" y="735596"/>
              <a:ext cx="5380054" cy="627008"/>
            </a:xfrm>
            <a:prstGeom prst="rect">
              <a:avLst/>
            </a:prstGeom>
            <a:solidFill>
              <a:srgbClr val="33407E"/>
            </a:solidFill>
            <a:ln>
              <a:solidFill>
                <a:srgbClr val="334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E581261D-0A05-C385-6E4C-6752CE7593DE}"/>
                </a:ext>
              </a:extLst>
            </p:cNvPr>
            <p:cNvSpPr/>
            <p:nvPr/>
          </p:nvSpPr>
          <p:spPr>
            <a:xfrm>
              <a:off x="2478480" y="810336"/>
              <a:ext cx="5174162" cy="477527"/>
            </a:xfrm>
            <a:prstGeom prst="rect">
              <a:avLst/>
            </a:prstGeom>
            <a:ln>
              <a:solidFill>
                <a:srgbClr val="33407E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Garamond" panose="02020404030301010803" pitchFamily="18" charset="0"/>
                </a:rPr>
                <a:t>Работа с электронными документами</a:t>
              </a: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43037D-D37E-6042-D572-4A3AAA681487}"/>
              </a:ext>
            </a:extLst>
          </p:cNvPr>
          <p:cNvSpPr/>
          <p:nvPr/>
        </p:nvSpPr>
        <p:spPr>
          <a:xfrm>
            <a:off x="107504" y="1196752"/>
            <a:ext cx="8928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Garamond" panose="02020404030301010803" pitchFamily="18" charset="0"/>
            </a:endParaRPr>
          </a:p>
          <a:p>
            <a:r>
              <a:rPr lang="ru-RU" sz="1400" dirty="0">
                <a:latin typeface="Garamond" panose="02020404030301010803" pitchFamily="18" charset="0"/>
              </a:rPr>
              <a:t>Правила 2023 года обязывают организации использовать специальные информационные системы хранения электронных документов – СХЭД (п. 4 и 132 Правил 2023 года). Без СХЭД полноценное обеспечение процессов приема-передачи, хранения ЭАД и их использование невозможно.</a:t>
            </a:r>
          </a:p>
          <a:p>
            <a:endParaRPr lang="ru-RU" sz="1400" dirty="0">
              <a:latin typeface="Garamond" panose="02020404030301010803" pitchFamily="18" charset="0"/>
            </a:endParaRPr>
          </a:p>
          <a:p>
            <a:r>
              <a:rPr lang="ru-RU" sz="1400" dirty="0">
                <a:latin typeface="Garamond" panose="02020404030301010803" pitchFamily="18" charset="0"/>
              </a:rPr>
              <a:t>Пунктом 141 новых Правил установлен формат архивного хранения, т.е. требования к составу файлов электронного архивного документа и к составу информации об ЭАД для ее использования в целях учета, поиска, анализа данных и др.</a:t>
            </a:r>
          </a:p>
          <a:p>
            <a:endParaRPr lang="ru-RU" sz="1400" dirty="0">
              <a:latin typeface="Garamond" panose="02020404030301010803" pitchFamily="18" charset="0"/>
            </a:endParaRPr>
          </a:p>
          <a:p>
            <a:r>
              <a:rPr lang="ru-RU" sz="1400" dirty="0">
                <a:latin typeface="Garamond" panose="02020404030301010803" pitchFamily="18" charset="0"/>
              </a:rPr>
              <a:t>Уточнены новые требования к учету ЭАД и предложена новая форма описи электронных документов, которая охватывает сразу несколько уровней учета: 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- электронное дело как оно было сформировано в делопроизводстве;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- электронный документ и файл электронного документа. 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Последний уровень описания, включающий состав и учетные характеристики каждого файла, приводится в реестре файлов электронного документа, который может составляться исключительно в электронной форме, но в обязательном порядке является неотъемлемой структурной частью описи электронных документов. При этом традиционным остается порядок составления описей структурных подразделений для контроля процессов приема-передачи ЭАД и формирования на их основании годовых разделов описей электронных документов. Большинство действий с ЭАД предполагаются к выполнению в автоматизированном виде, при этом в новых Правилах отдельно описаны особенности выполнения процедур: приема-передачи ЭАД на архивное хранение (п. 143–145, 147–149); обеспечения сохранности ЭАД, включая требования к проведению их проверки наличия и состояния, конвертацию и миграцию (п. 151–157).</a:t>
            </a:r>
          </a:p>
        </p:txBody>
      </p:sp>
    </p:spTree>
    <p:extLst>
      <p:ext uri="{BB962C8B-B14F-4D97-AF65-F5344CB8AC3E}">
        <p14:creationId xmlns:p14="http://schemas.microsoft.com/office/powerpoint/2010/main" val="147838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BF80E-3F1A-D240-EBA6-FF3F7167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897815F-FD23-9A1E-A5F9-5FE4FF5D4929}"/>
              </a:ext>
            </a:extLst>
          </p:cNvPr>
          <p:cNvGrpSpPr/>
          <p:nvPr/>
        </p:nvGrpSpPr>
        <p:grpSpPr>
          <a:xfrm>
            <a:off x="0" y="260647"/>
            <a:ext cx="5904655" cy="687004"/>
            <a:chOff x="2272588" y="735596"/>
            <a:chExt cx="5380054" cy="62700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B70C6D6-DB35-A56A-E64A-C1332D841D62}"/>
                </a:ext>
              </a:extLst>
            </p:cNvPr>
            <p:cNvSpPr/>
            <p:nvPr/>
          </p:nvSpPr>
          <p:spPr>
            <a:xfrm>
              <a:off x="2272588" y="735596"/>
              <a:ext cx="5380054" cy="627008"/>
            </a:xfrm>
            <a:prstGeom prst="rect">
              <a:avLst/>
            </a:prstGeom>
            <a:solidFill>
              <a:srgbClr val="33407E"/>
            </a:solidFill>
            <a:ln>
              <a:solidFill>
                <a:srgbClr val="334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748B588-11DE-E214-3B3D-77BA94D26772}"/>
                </a:ext>
              </a:extLst>
            </p:cNvPr>
            <p:cNvSpPr/>
            <p:nvPr/>
          </p:nvSpPr>
          <p:spPr>
            <a:xfrm>
              <a:off x="2478480" y="763369"/>
              <a:ext cx="5174162" cy="589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Garamond" panose="02020404030301010803" pitchFamily="18" charset="0"/>
                </a:rPr>
                <a:t>Обновление учетных форм, утвержденных в виде приложений</a:t>
              </a: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01752D-2208-156D-E356-C2B2C187DBB2}"/>
              </a:ext>
            </a:extLst>
          </p:cNvPr>
          <p:cNvSpPr/>
          <p:nvPr/>
        </p:nvSpPr>
        <p:spPr>
          <a:xfrm>
            <a:off x="318248" y="1700808"/>
            <a:ext cx="50405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aramond" panose="02020404030301010803" pitchFamily="18" charset="0"/>
              </a:rPr>
              <a:t>Правила 2023 года содержат 31 приложение (в Правилах 2015 года их 30) в виде учетных форм, которые в тексте правил указаны в качестве рекомендуемого образца. 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Таким образом, используя предлагаемые учетные формы, организация может дополнять их исходя из практики своей деятельности, состава и содержания работ по организации хранения, комплектования, учета и использования архивных документов в организации.</a:t>
            </a:r>
          </a:p>
          <a:p>
            <a:endParaRPr lang="ru-RU" sz="1400" dirty="0">
              <a:latin typeface="Garamond" panose="02020404030301010803" pitchFamily="18" charset="0"/>
            </a:endParaRPr>
          </a:p>
          <a:p>
            <a:endParaRPr lang="ru-RU" sz="1400" dirty="0">
              <a:latin typeface="Garamond" panose="02020404030301010803" pitchFamily="18" charset="0"/>
            </a:endParaRPr>
          </a:p>
          <a:p>
            <a:r>
              <a:rPr lang="ru-RU" sz="1400" dirty="0">
                <a:latin typeface="Garamond" panose="02020404030301010803" pitchFamily="18" charset="0"/>
              </a:rPr>
              <a:t>Например: в качестве рекомендуемых образцов представлены новые учетные формы: акт приема-передачи архивных документов в организацию, осуществляющую деятельность по хранению документов (приложение № 27); акт конвертации электронных архивных документов (приложение № 28); акт приема-передачи документов организации при смене руководителя, ответственного за организацию хранения, комплектования, учета и использования архивных документов (приложение № 31).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83D0CDB-3C56-036D-66FD-0395D1E37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4"/>
          <a:stretch/>
        </p:blipFill>
        <p:spPr bwMode="auto">
          <a:xfrm>
            <a:off x="5358808" y="0"/>
            <a:ext cx="378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1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A05B1-05E2-CB04-5BCD-AEE8627AE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01C9655-4B85-7C62-69CB-D6A703241A09}"/>
              </a:ext>
            </a:extLst>
          </p:cNvPr>
          <p:cNvGrpSpPr/>
          <p:nvPr/>
        </p:nvGrpSpPr>
        <p:grpSpPr>
          <a:xfrm>
            <a:off x="0" y="260647"/>
            <a:ext cx="5904655" cy="687004"/>
            <a:chOff x="2272588" y="735596"/>
            <a:chExt cx="5380054" cy="62700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580B7A28-7171-C2FE-8758-832F1B0CBE5E}"/>
                </a:ext>
              </a:extLst>
            </p:cNvPr>
            <p:cNvSpPr/>
            <p:nvPr/>
          </p:nvSpPr>
          <p:spPr>
            <a:xfrm>
              <a:off x="2272588" y="735596"/>
              <a:ext cx="5380054" cy="627008"/>
            </a:xfrm>
            <a:prstGeom prst="rect">
              <a:avLst/>
            </a:prstGeom>
            <a:solidFill>
              <a:srgbClr val="33407E"/>
            </a:solidFill>
            <a:ln>
              <a:solidFill>
                <a:srgbClr val="334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0EBBB289-47B3-EEF3-52B2-C8A7890CD5FE}"/>
                </a:ext>
              </a:extLst>
            </p:cNvPr>
            <p:cNvSpPr/>
            <p:nvPr/>
          </p:nvSpPr>
          <p:spPr>
            <a:xfrm>
              <a:off x="2478480" y="763369"/>
              <a:ext cx="5174162" cy="47752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Garamond" panose="02020404030301010803" pitchFamily="18" charset="0"/>
                </a:rPr>
                <a:t>Номенклатура дел организации</a:t>
              </a: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D3A27B-C730-2A5D-877D-5AFB1B3EE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1" t="20601" r="4640" b="8001"/>
          <a:stretch/>
        </p:blipFill>
        <p:spPr>
          <a:xfrm>
            <a:off x="459602" y="1238331"/>
            <a:ext cx="822479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9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D2D62-1E3F-3CD0-05CF-4C6F579A0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131DA89-40FE-002B-82A7-1F5B6849ADBF}"/>
              </a:ext>
            </a:extLst>
          </p:cNvPr>
          <p:cNvGrpSpPr/>
          <p:nvPr/>
        </p:nvGrpSpPr>
        <p:grpSpPr>
          <a:xfrm>
            <a:off x="0" y="260647"/>
            <a:ext cx="5904655" cy="687004"/>
            <a:chOff x="2272588" y="735596"/>
            <a:chExt cx="5380054" cy="62700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FA2D2C9-CBB0-A3B1-9702-52CE804D021C}"/>
                </a:ext>
              </a:extLst>
            </p:cNvPr>
            <p:cNvSpPr/>
            <p:nvPr/>
          </p:nvSpPr>
          <p:spPr>
            <a:xfrm>
              <a:off x="2272588" y="735596"/>
              <a:ext cx="5380054" cy="627008"/>
            </a:xfrm>
            <a:prstGeom prst="rect">
              <a:avLst/>
            </a:prstGeom>
            <a:solidFill>
              <a:srgbClr val="33407E"/>
            </a:solidFill>
            <a:ln>
              <a:solidFill>
                <a:srgbClr val="334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3A03AA5C-E076-6449-F5E4-C40D8377611E}"/>
                </a:ext>
              </a:extLst>
            </p:cNvPr>
            <p:cNvSpPr/>
            <p:nvPr/>
          </p:nvSpPr>
          <p:spPr>
            <a:xfrm>
              <a:off x="2478480" y="763369"/>
              <a:ext cx="5174162" cy="47752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Garamond" panose="02020404030301010803" pitchFamily="18" charset="0"/>
                </a:rPr>
                <a:t>Акт о выделении к уничтожению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2AABDA7-0F65-AA2F-855C-D5C83F36A52D}"/>
              </a:ext>
            </a:extLst>
          </p:cNvPr>
          <p:cNvSpPr txBox="1"/>
          <p:nvPr/>
        </p:nvSpPr>
        <p:spPr>
          <a:xfrm>
            <a:off x="4788026" y="2492896"/>
            <a:ext cx="40118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Garamond" panose="02020404030301010803" pitchFamily="18" charset="0"/>
              </a:rPr>
              <a:t>Например: в акте о выделении к уничтожению (архивных) документов, не подлежащих хранению, слово «архивных» указано в скобках, т.к. акт может составляться и на документы, не отобранные для включения в состав Архивного фонда Российской Федерации;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3D129F-3FB7-1FCB-868B-DBC3B0348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1" t="19551" r="50000" b="9051"/>
          <a:stretch/>
        </p:blipFill>
        <p:spPr>
          <a:xfrm>
            <a:off x="344089" y="1340768"/>
            <a:ext cx="381642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6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6F89C-2006-170E-6B9F-0C99579FD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C43CA76-401C-59DF-4AD7-9010C043D80B}"/>
              </a:ext>
            </a:extLst>
          </p:cNvPr>
          <p:cNvGrpSpPr/>
          <p:nvPr/>
        </p:nvGrpSpPr>
        <p:grpSpPr>
          <a:xfrm>
            <a:off x="1" y="260647"/>
            <a:ext cx="5724128" cy="687004"/>
            <a:chOff x="2272588" y="735596"/>
            <a:chExt cx="5380054" cy="62700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CF9AD6DE-DA74-394E-0B73-D7DB5030EA46}"/>
                </a:ext>
              </a:extLst>
            </p:cNvPr>
            <p:cNvSpPr/>
            <p:nvPr/>
          </p:nvSpPr>
          <p:spPr>
            <a:xfrm>
              <a:off x="2272588" y="735596"/>
              <a:ext cx="5380054" cy="627008"/>
            </a:xfrm>
            <a:prstGeom prst="rect">
              <a:avLst/>
            </a:prstGeom>
            <a:solidFill>
              <a:srgbClr val="33407E"/>
            </a:solidFill>
            <a:ln>
              <a:solidFill>
                <a:srgbClr val="334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9379AB2A-6006-547E-93DE-EF5DF1F95007}"/>
                </a:ext>
              </a:extLst>
            </p:cNvPr>
            <p:cNvSpPr/>
            <p:nvPr/>
          </p:nvSpPr>
          <p:spPr>
            <a:xfrm>
              <a:off x="2478480" y="763369"/>
              <a:ext cx="5174162" cy="47752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Garamond" panose="02020404030301010803" pitchFamily="18" charset="0"/>
                </a:rPr>
                <a:t>Опись электронных документов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FDFD989-2DF4-F4B6-3ACF-541F9D39660F}"/>
              </a:ext>
            </a:extLst>
          </p:cNvPr>
          <p:cNvSpPr txBox="1"/>
          <p:nvPr/>
        </p:nvSpPr>
        <p:spPr>
          <a:xfrm>
            <a:off x="287016" y="6138334"/>
            <a:ext cx="8856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Изменена и рекомендуется к применению форма описи электронных документов, которая дополнена реестром файлов.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30A5C2-CFD7-8DAD-A565-7B6D795B4B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0" t="18893" r="5480" b="9050"/>
          <a:stretch/>
        </p:blipFill>
        <p:spPr>
          <a:xfrm>
            <a:off x="755576" y="1072201"/>
            <a:ext cx="7632848" cy="49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9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28398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760" y="239206"/>
            <a:ext cx="621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aramond" panose="02020404030301010803" pitchFamily="18" charset="0"/>
              </a:rPr>
              <a:t>Нормативно-правовая база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04419" y="1663202"/>
            <a:ext cx="504056" cy="504056"/>
            <a:chOff x="899592" y="1340768"/>
            <a:chExt cx="504056" cy="504056"/>
          </a:xfrm>
        </p:grpSpPr>
        <p:sp>
          <p:nvSpPr>
            <p:cNvPr id="4" name="Овал 3"/>
            <p:cNvSpPr/>
            <p:nvPr/>
          </p:nvSpPr>
          <p:spPr>
            <a:xfrm>
              <a:off x="899592" y="1340768"/>
              <a:ext cx="504056" cy="504056"/>
            </a:xfrm>
            <a:prstGeom prst="ellipse">
              <a:avLst/>
            </a:prstGeom>
            <a:noFill/>
            <a:ln>
              <a:solidFill>
                <a:srgbClr val="2839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5435" y="1377352"/>
              <a:ext cx="306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/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04419" y="2774400"/>
            <a:ext cx="504056" cy="504056"/>
            <a:chOff x="899592" y="1340768"/>
            <a:chExt cx="504056" cy="504056"/>
          </a:xfrm>
        </p:grpSpPr>
        <p:sp>
          <p:nvSpPr>
            <p:cNvPr id="10" name="Овал 9"/>
            <p:cNvSpPr/>
            <p:nvPr/>
          </p:nvSpPr>
          <p:spPr>
            <a:xfrm>
              <a:off x="899592" y="1340768"/>
              <a:ext cx="504056" cy="504056"/>
            </a:xfrm>
            <a:prstGeom prst="ellipse">
              <a:avLst/>
            </a:prstGeom>
            <a:noFill/>
            <a:ln>
              <a:solidFill>
                <a:srgbClr val="2839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5435" y="1377352"/>
              <a:ext cx="306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/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10627" y="4109355"/>
            <a:ext cx="504056" cy="504056"/>
            <a:chOff x="899592" y="1340768"/>
            <a:chExt cx="504056" cy="504056"/>
          </a:xfrm>
        </p:grpSpPr>
        <p:sp>
          <p:nvSpPr>
            <p:cNvPr id="14" name="Овал 13"/>
            <p:cNvSpPr/>
            <p:nvPr/>
          </p:nvSpPr>
          <p:spPr>
            <a:xfrm>
              <a:off x="899592" y="1340768"/>
              <a:ext cx="504056" cy="504056"/>
            </a:xfrm>
            <a:prstGeom prst="ellipse">
              <a:avLst/>
            </a:prstGeom>
            <a:noFill/>
            <a:ln>
              <a:solidFill>
                <a:srgbClr val="2839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5435" y="1377352"/>
              <a:ext cx="306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/>
                <a:t>3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01251" y="5300519"/>
            <a:ext cx="504056" cy="504056"/>
            <a:chOff x="899592" y="1340768"/>
            <a:chExt cx="504056" cy="504056"/>
          </a:xfrm>
        </p:grpSpPr>
        <p:sp>
          <p:nvSpPr>
            <p:cNvPr id="19" name="Овал 18"/>
            <p:cNvSpPr/>
            <p:nvPr/>
          </p:nvSpPr>
          <p:spPr>
            <a:xfrm>
              <a:off x="899592" y="1340768"/>
              <a:ext cx="504056" cy="504056"/>
            </a:xfrm>
            <a:prstGeom prst="ellipse">
              <a:avLst/>
            </a:prstGeom>
            <a:noFill/>
            <a:ln>
              <a:solidFill>
                <a:srgbClr val="2839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5435" y="1377352"/>
              <a:ext cx="306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/>
                <a:t>4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395697" y="1499732"/>
            <a:ext cx="7506977" cy="4957136"/>
            <a:chOff x="1385503" y="1332093"/>
            <a:chExt cx="7506977" cy="495713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386382" y="1332093"/>
              <a:ext cx="75060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Garamond" panose="02020404030301010803" pitchFamily="18" charset="0"/>
                </a:rPr>
                <a:t>Правилам делопроизводства в государственных органах, органах местного самоуправления (утв. приказом </a:t>
              </a:r>
              <a:r>
                <a:rPr lang="ru-RU" sz="1600" dirty="0" err="1">
                  <a:latin typeface="Garamond" panose="02020404030301010803" pitchFamily="18" charset="0"/>
                </a:rPr>
                <a:t>Росархива</a:t>
              </a:r>
              <a:r>
                <a:rPr lang="ru-RU" sz="1600" dirty="0">
                  <a:latin typeface="Garamond" panose="02020404030301010803" pitchFamily="18" charset="0"/>
                </a:rPr>
                <a:t> от 22.05.2019 № 71 (далее – Правила делопроизводства 2019 года);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86382" y="2197070"/>
              <a:ext cx="75060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Garamond" panose="02020404030301010803" pitchFamily="18" charset="0"/>
                </a:rPr>
                <a:t>Правилами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и муниципальных архивах, музеях и библиотеках, научных организациях (утв. приказом </a:t>
              </a:r>
              <a:r>
                <a:rPr lang="ru-RU" sz="1600" dirty="0" err="1">
                  <a:latin typeface="Garamond" panose="02020404030301010803" pitchFamily="18" charset="0"/>
                </a:rPr>
                <a:t>Росархива</a:t>
              </a:r>
              <a:r>
                <a:rPr lang="ru-RU" sz="1600" dirty="0">
                  <a:latin typeface="Garamond" panose="02020404030301010803" pitchFamily="18" charset="0"/>
                </a:rPr>
                <a:t> от 02.03.2020 № 24 (далее – Правила работы </a:t>
              </a:r>
              <a:r>
                <a:rPr lang="ru-RU" sz="1600" dirty="0" err="1">
                  <a:latin typeface="Garamond" panose="02020404030301010803" pitchFamily="18" charset="0"/>
                </a:rPr>
                <a:t>госархивов</a:t>
              </a:r>
              <a:r>
                <a:rPr lang="ru-RU" sz="1600" dirty="0">
                  <a:latin typeface="Garamond" panose="02020404030301010803" pitchFamily="18" charset="0"/>
                </a:rPr>
                <a:t> 2020 года);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85503" y="3655135"/>
              <a:ext cx="750697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1600" dirty="0">
                  <a:latin typeface="Garamond" panose="02020404030301010803" pitchFamily="18" charset="0"/>
                </a:rPr>
                <a:t>Правилами организации хранения, комплектования, учета и использования научно-технической документации в органах государственной власти, органах местного самоуправления, государственных и муниципальных организациях (утв. приказом </a:t>
              </a:r>
              <a:r>
                <a:rPr lang="ru-RU" altLang="ru-RU" sz="1600" dirty="0" err="1">
                  <a:latin typeface="Garamond" panose="02020404030301010803" pitchFamily="18" charset="0"/>
                </a:rPr>
                <a:t>Росархива</a:t>
              </a:r>
              <a:r>
                <a:rPr lang="ru-RU" altLang="ru-RU" sz="1600" dirty="0">
                  <a:latin typeface="Garamond" panose="02020404030301010803" pitchFamily="18" charset="0"/>
                </a:rPr>
                <a:t> от 09.12.2020 № 155 (далее – Правила НТД 2020 года);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86382" y="4969410"/>
              <a:ext cx="75060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1600" dirty="0">
                  <a:latin typeface="Garamond" panose="02020404030301010803" pitchFamily="18" charset="0"/>
                </a:rPr>
                <a:t>Типовых функциональных требований к системам электронного документооборота и системам хранения электронных документов в архивах государственных органов (утв. приказом </a:t>
              </a:r>
              <a:r>
                <a:rPr lang="ru-RU" altLang="ru-RU" sz="1600" dirty="0" err="1">
                  <a:latin typeface="Garamond" panose="02020404030301010803" pitchFamily="18" charset="0"/>
                </a:rPr>
                <a:t>Росархива</a:t>
              </a:r>
              <a:r>
                <a:rPr lang="ru-RU" altLang="ru-RU" sz="1600" dirty="0">
                  <a:latin typeface="Garamond" panose="02020404030301010803" pitchFamily="18" charset="0"/>
                </a:rPr>
                <a:t> от 15.06.2020 № 69 (далее – ТФТ);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86382" y="5950675"/>
              <a:ext cx="750609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1600" dirty="0">
                  <a:latin typeface="Garamond" panose="02020404030301010803" pitchFamily="18" charset="0"/>
                </a:rPr>
                <a:t>Иные нормативно-правовые акты.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7466" y="6035563"/>
            <a:ext cx="504056" cy="504056"/>
            <a:chOff x="899592" y="1340768"/>
            <a:chExt cx="504056" cy="504056"/>
          </a:xfrm>
        </p:grpSpPr>
        <p:sp>
          <p:nvSpPr>
            <p:cNvPr id="23" name="Овал 22"/>
            <p:cNvSpPr/>
            <p:nvPr/>
          </p:nvSpPr>
          <p:spPr>
            <a:xfrm>
              <a:off x="899592" y="1340768"/>
              <a:ext cx="504056" cy="504056"/>
            </a:xfrm>
            <a:prstGeom prst="ellipse">
              <a:avLst/>
            </a:prstGeom>
            <a:noFill/>
            <a:ln>
              <a:solidFill>
                <a:srgbClr val="2839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5435" y="1377352"/>
              <a:ext cx="306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27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r="42532"/>
          <a:stretch/>
        </p:blipFill>
        <p:spPr bwMode="auto">
          <a:xfrm>
            <a:off x="611560" y="476672"/>
            <a:ext cx="3622419" cy="586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719679" y="863464"/>
            <a:ext cx="6244809" cy="5090373"/>
            <a:chOff x="2272588" y="342982"/>
            <a:chExt cx="5689987" cy="437302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272588" y="342982"/>
              <a:ext cx="5689987" cy="4373022"/>
            </a:xfrm>
            <a:prstGeom prst="rect">
              <a:avLst/>
            </a:prstGeom>
            <a:solidFill>
              <a:srgbClr val="334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375533" y="521069"/>
              <a:ext cx="5455821" cy="3516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Garamond" panose="02020404030301010803" pitchFamily="18" charset="0"/>
                </a:rPr>
                <a:t>Правила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 (далее - Правила) определяют порядок и требования к организации хранения, комплектования, учета и использования документов Архивного фонда Российской Федерации, документов постоянного и временного (свыше 10 лет) сроков хранения, в том числе документов по личному составу, документов личного происхождения </a:t>
              </a:r>
              <a:br>
                <a:rPr lang="ru-RU" sz="2000" dirty="0">
                  <a:solidFill>
                    <a:schemeClr val="bg1"/>
                  </a:solidFill>
                  <a:latin typeface="Garamond" panose="02020404030301010803" pitchFamily="18" charset="0"/>
                </a:rPr>
              </a:br>
              <a:r>
                <a:rPr lang="ru-RU" sz="2000" dirty="0">
                  <a:solidFill>
                    <a:schemeClr val="bg1"/>
                  </a:solidFill>
                  <a:latin typeface="Garamond" panose="02020404030301010803" pitchFamily="18" charset="0"/>
                </a:rPr>
                <a:t>для государственных органов, органов местного самоуправления, организаций.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308304" y="542199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Garamond" panose="02020404030301010803" pitchFamily="18" charset="0"/>
              </a:rPr>
              <a:t>п. 1 Правил</a:t>
            </a:r>
          </a:p>
        </p:txBody>
      </p:sp>
    </p:spTree>
    <p:extLst>
      <p:ext uri="{BB962C8B-B14F-4D97-AF65-F5344CB8AC3E}">
        <p14:creationId xmlns:p14="http://schemas.microsoft.com/office/powerpoint/2010/main" val="299432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60648"/>
            <a:ext cx="5904655" cy="687004"/>
            <a:chOff x="2272588" y="735596"/>
            <a:chExt cx="5380054" cy="62700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272588" y="735596"/>
              <a:ext cx="5380054" cy="627008"/>
            </a:xfrm>
            <a:prstGeom prst="rect">
              <a:avLst/>
            </a:prstGeom>
            <a:solidFill>
              <a:srgbClr val="33407E"/>
            </a:solidFill>
            <a:ln>
              <a:solidFill>
                <a:srgbClr val="334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478480" y="810336"/>
              <a:ext cx="5174162" cy="477527"/>
            </a:xfrm>
            <a:prstGeom prst="rect">
              <a:avLst/>
            </a:prstGeom>
            <a:ln>
              <a:solidFill>
                <a:srgbClr val="33407E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Garamond" panose="02020404030301010803" pitchFamily="18" charset="0"/>
                </a:rPr>
                <a:t>Структура Правил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7504" y="1003181"/>
            <a:ext cx="892899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Garamond" panose="02020404030301010803" pitchFamily="18" charset="0"/>
              </a:rPr>
              <a:t>I. Общие положения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II. Формирование документального фонда государственного органа, органа местного самоуправления, организации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III. Экспертиза ценности документов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IV. Порядок проведения и оформления результатов экспертизы ценности документов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V. Комплектование архива государственного органа, органа местного самоуправления, организации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VI. Организация передачи дел на хранение в архив (структурное подразделение, осуществляющее хранение архивных документов)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VII. Организация хранения архивных документов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VIII. Обеспечение сохранности архивных документов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IX. Ведение учета архивных документов в государственном органе, органе местного самоуправления, организации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X. Организация комплектования, хранения и учета электронных архивных документов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XI. Подготовка дел, содержащих документы на бумажном носителе и электронные документы к передаче в архив XII. Организации хранения, комплектования и учета аудиовизуальных документов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XIII. Организация использования архивных документов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XV. Организация работы по оформлению итогов рассекречивания архивных документов, являющихся носителями сведений, составляющих государственную тайну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XVI. Изъятие архивных документов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XVII. Справочно-поисковые средства к документам Архивного фонда Российской Федерации и другим архивным документам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XVIII. Передача архивных документов на хранение в государственный (муниципальный) архив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XIX. Порядок передачи архивных документов при смене руководителя архива органа государственной власти, органа местного самоуправления, организации, реорганизации и (или) ликвидации органа государственной власти, органа местного самоуправления,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26241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60648"/>
            <a:ext cx="5904655" cy="687004"/>
            <a:chOff x="2272588" y="735596"/>
            <a:chExt cx="5380054" cy="62700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272588" y="735596"/>
              <a:ext cx="5380054" cy="627008"/>
            </a:xfrm>
            <a:prstGeom prst="rect">
              <a:avLst/>
            </a:prstGeom>
            <a:solidFill>
              <a:srgbClr val="33407E"/>
            </a:solidFill>
            <a:ln>
              <a:solidFill>
                <a:srgbClr val="334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478480" y="810336"/>
              <a:ext cx="5174162" cy="477527"/>
            </a:xfrm>
            <a:prstGeom prst="rect">
              <a:avLst/>
            </a:prstGeom>
            <a:ln>
              <a:solidFill>
                <a:srgbClr val="33407E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Garamond" panose="02020404030301010803" pitchFamily="18" charset="0"/>
                </a:rPr>
                <a:t>Общие положения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1124744"/>
            <a:ext cx="892899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ru-RU" sz="1600" dirty="0">
                <a:latin typeface="Garamond" panose="02020404030301010803" pitchFamily="18" charset="0"/>
              </a:rPr>
              <a:t>1. В зону действия Правил наряду с общим упоминанием государственных органов, органов местного самоуправления и организаций включены также федеральные органы исполнительной власти и организации, осуществляющие депозитарное хранение документов Архивного фонда Российской Федерации, находящихся в федеральной собственности, которые вправе руководствоваться Правилами 2023 года наряду с Правилами работы госархивов 2020 года.</a:t>
            </a:r>
          </a:p>
          <a:p>
            <a:pPr marL="342900"/>
            <a:endParaRPr lang="ru-RU" sz="1600" dirty="0">
              <a:latin typeface="Garamond" panose="02020404030301010803" pitchFamily="18" charset="0"/>
            </a:endParaRPr>
          </a:p>
          <a:p>
            <a:pPr marL="342900"/>
            <a:r>
              <a:rPr lang="ru-RU" sz="1600" dirty="0">
                <a:latin typeface="Garamond" panose="02020404030301010803" pitchFamily="18" charset="0"/>
              </a:rPr>
              <a:t>2. Закреплено требование законодательства об обязанности государственных органов, органов местного самоуправления, организаций обеспечивать сохранность архивных документов в течение установленных сроков хранения. При этом: государственные органы и органы местного самоуправления </a:t>
            </a:r>
            <a:r>
              <a:rPr lang="ru-RU" sz="1600" u="sng" dirty="0">
                <a:latin typeface="Garamond" panose="02020404030301010803" pitchFamily="18" charset="0"/>
              </a:rPr>
              <a:t>обязаны</a:t>
            </a:r>
            <a:r>
              <a:rPr lang="ru-RU" sz="1600" dirty="0">
                <a:latin typeface="Garamond" panose="02020404030301010803" pitchFamily="18" charset="0"/>
              </a:rPr>
              <a:t> создавать архивы, а организации </a:t>
            </a:r>
            <a:r>
              <a:rPr lang="ru-RU" sz="1600" u="sng" dirty="0">
                <a:latin typeface="Garamond" panose="02020404030301010803" pitchFamily="18" charset="0"/>
              </a:rPr>
              <a:t>вправе</a:t>
            </a:r>
            <a:r>
              <a:rPr lang="ru-RU" sz="1600" dirty="0">
                <a:latin typeface="Garamond" panose="02020404030301010803" pitchFamily="18" charset="0"/>
              </a:rPr>
              <a:t> их создавать.</a:t>
            </a:r>
          </a:p>
          <a:p>
            <a:pPr marL="285750"/>
            <a:endParaRPr lang="ru-RU" sz="1600" dirty="0">
              <a:latin typeface="Garamond" panose="02020404030301010803" pitchFamily="18" charset="0"/>
            </a:endParaRPr>
          </a:p>
          <a:p>
            <a:pPr marL="285750"/>
            <a:r>
              <a:rPr lang="ru-RU" sz="1600" dirty="0">
                <a:latin typeface="Garamond" panose="02020404030301010803" pitchFamily="18" charset="0"/>
              </a:rPr>
              <a:t>3. Заключения договоров возмездного оказания услуг с организацией, уставными документами которой предусмотрено осуществление хранения архивных документов: </a:t>
            </a:r>
          </a:p>
          <a:p>
            <a:pPr marL="285750"/>
            <a:r>
              <a:rPr lang="ru-RU" sz="1600" dirty="0">
                <a:latin typeface="Garamond" panose="02020404030301010803" pitchFamily="18" charset="0"/>
              </a:rPr>
              <a:t>- «не государственные» организации </a:t>
            </a:r>
            <a:r>
              <a:rPr lang="ru-RU" sz="1600" u="sng" dirty="0">
                <a:latin typeface="Garamond" panose="02020404030301010803" pitchFamily="18" charset="0"/>
              </a:rPr>
              <a:t>вправе</a:t>
            </a:r>
            <a:r>
              <a:rPr lang="ru-RU" sz="1600" dirty="0">
                <a:latin typeface="Garamond" panose="02020404030301010803" pitchFamily="18" charset="0"/>
              </a:rPr>
              <a:t> заключать подобные договоры; </a:t>
            </a:r>
          </a:p>
          <a:p>
            <a:pPr marL="285750"/>
            <a:r>
              <a:rPr lang="ru-RU" sz="1600" dirty="0">
                <a:latin typeface="Garamond" panose="02020404030301010803" pitchFamily="18" charset="0"/>
              </a:rPr>
              <a:t>- но государственным органам, органам местного самоуправления, иным государственным и муниципальным организациям </a:t>
            </a:r>
            <a:r>
              <a:rPr lang="ru-RU" sz="1600" u="sng" dirty="0">
                <a:latin typeface="Garamond" panose="02020404030301010803" pitchFamily="18" charset="0"/>
              </a:rPr>
              <a:t>запрещается</a:t>
            </a:r>
            <a:r>
              <a:rPr lang="ru-RU" sz="1600" dirty="0">
                <a:latin typeface="Garamond" panose="02020404030301010803" pitchFamily="18" charset="0"/>
              </a:rPr>
              <a:t> передавать образовавшиеся в процессе их деятельности документы Архивного фонда Российской Федерации в какие-либо иные организации.</a:t>
            </a:r>
          </a:p>
          <a:p>
            <a:pPr marL="285750"/>
            <a:endParaRPr lang="ru-RU" sz="1600" dirty="0">
              <a:latin typeface="Garamond" panose="02020404030301010803" pitchFamily="18" charset="0"/>
            </a:endParaRPr>
          </a:p>
          <a:p>
            <a:pPr marL="285750"/>
            <a:r>
              <a:rPr lang="ru-RU" sz="1600" dirty="0">
                <a:latin typeface="Garamond" panose="02020404030301010803" pitchFamily="18" charset="0"/>
              </a:rPr>
              <a:t>4. Противопожарный режим в здании или помещении архива устанавливается в соответствии с Федеральным законом от 21.12.1994 № 69-ФЗ «О пожарной безопасности» и постановлением Правительства РФ от 16.09.2020 № 1479 «Об утверждении Правил противопожарного режима в Российской Федерации». </a:t>
            </a:r>
          </a:p>
          <a:p>
            <a:endParaRPr lang="ru-RU" sz="1600" dirty="0">
              <a:latin typeface="Garamond" panose="02020404030301010803" pitchFamily="18" charset="0"/>
            </a:endParaRPr>
          </a:p>
          <a:p>
            <a:endParaRPr lang="ru-RU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0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260648"/>
            <a:ext cx="4679504" cy="687004"/>
            <a:chOff x="2272588" y="735596"/>
            <a:chExt cx="5380054" cy="62700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272588" y="735596"/>
              <a:ext cx="5380054" cy="627008"/>
            </a:xfrm>
            <a:prstGeom prst="rect">
              <a:avLst/>
            </a:prstGeom>
            <a:solidFill>
              <a:srgbClr val="33407E"/>
            </a:solidFill>
            <a:ln>
              <a:solidFill>
                <a:srgbClr val="334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375534" y="852471"/>
              <a:ext cx="5174162" cy="393258"/>
            </a:xfrm>
            <a:prstGeom prst="rect">
              <a:avLst/>
            </a:prstGeom>
            <a:ln>
              <a:solidFill>
                <a:srgbClr val="33407E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200" dirty="0">
                  <a:solidFill>
                    <a:schemeClr val="bg1"/>
                  </a:solidFill>
                  <a:latin typeface="Garamond" panose="02020404030301010803" pitchFamily="18" charset="0"/>
                </a:rPr>
                <a:t>Ведение учета архивных документов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23528" y="1628800"/>
            <a:ext cx="4355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aramond" panose="02020404030301010803" pitchFamily="18" charset="0"/>
              </a:rPr>
              <a:t>Изменился состав обязательных и вспомогательных учетных документов (п. 18 Правил 2023 года): </a:t>
            </a:r>
          </a:p>
          <a:p>
            <a:r>
              <a:rPr lang="ru-RU" sz="1600" dirty="0">
                <a:latin typeface="Garamond" panose="02020404030301010803" pitchFamily="18" charset="0"/>
              </a:rPr>
              <a:t>в состав обязательных учетных документов архива входят: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Garamond" panose="02020404030301010803" pitchFamily="18" charset="0"/>
              </a:rPr>
              <a:t>книга учета поступления и выбытия дел, документов;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Garamond" panose="02020404030301010803" pitchFamily="18" charset="0"/>
              </a:rPr>
              <a:t>лист фонда;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Garamond" panose="02020404030301010803" pitchFamily="18" charset="0"/>
              </a:rPr>
              <a:t>описи дел, документов, электронных документов;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Garamond" panose="02020404030301010803" pitchFamily="18" charset="0"/>
              </a:rPr>
              <a:t>дело фонда.</a:t>
            </a:r>
          </a:p>
          <a:p>
            <a:r>
              <a:rPr lang="ru-RU" sz="1600" dirty="0">
                <a:latin typeface="Garamond" panose="02020404030301010803" pitchFamily="18" charset="0"/>
              </a:rPr>
              <a:t>Если в организации функционирует система хранения электронных документов (СХЭД), то она должна обеспечивать включение данных, аналогичных показателям, предусмотренным обязательными архивными учетными документами.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175C0A7-F2C7-9E2C-4F37-461820730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23" r="7815"/>
          <a:stretch/>
        </p:blipFill>
        <p:spPr bwMode="auto">
          <a:xfrm flipH="1">
            <a:off x="5015654" y="0"/>
            <a:ext cx="41283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54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60648"/>
            <a:ext cx="5904655" cy="687004"/>
            <a:chOff x="2272588" y="735596"/>
            <a:chExt cx="5380054" cy="62700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272588" y="735596"/>
              <a:ext cx="5380054" cy="627008"/>
            </a:xfrm>
            <a:prstGeom prst="rect">
              <a:avLst/>
            </a:prstGeom>
            <a:solidFill>
              <a:srgbClr val="33407E"/>
            </a:solidFill>
            <a:ln>
              <a:solidFill>
                <a:srgbClr val="334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478480" y="810336"/>
              <a:ext cx="5174162" cy="477527"/>
            </a:xfrm>
            <a:prstGeom prst="rect">
              <a:avLst/>
            </a:prstGeom>
            <a:ln>
              <a:solidFill>
                <a:srgbClr val="33407E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Garamond" panose="02020404030301010803" pitchFamily="18" charset="0"/>
                </a:rPr>
                <a:t>Работа с гибридными делами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7504" y="1556792"/>
            <a:ext cx="89289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aramond" panose="02020404030301010803" pitchFamily="18" charset="0"/>
              </a:rPr>
              <a:t>Если документы дела, отнесенного к одному индексу и заголовку дела по номенклатуре дел, представлены как на бумажном носителе, так и в форме электронных документов, то при его подготовке к передаче в архив: </a:t>
            </a:r>
          </a:p>
          <a:p>
            <a:r>
              <a:rPr lang="ru-RU" sz="1600" dirty="0">
                <a:latin typeface="Garamond" panose="02020404030301010803" pitchFamily="18" charset="0"/>
              </a:rPr>
              <a:t>- документы на бумажном носителе подлежат оцифровке и включению в электронное дело на этапе его формирования в делопроизводстве; </a:t>
            </a:r>
          </a:p>
          <a:p>
            <a:r>
              <a:rPr lang="ru-RU" sz="1600" dirty="0">
                <a:latin typeface="Garamond" panose="02020404030301010803" pitchFamily="18" charset="0"/>
              </a:rPr>
              <a:t>- электронные документы и электронные копии документов на бумажном носителе составляют первый (отдельный) том дела; </a:t>
            </a:r>
          </a:p>
          <a:p>
            <a:r>
              <a:rPr lang="ru-RU" sz="1600" dirty="0">
                <a:latin typeface="Garamond" panose="02020404030301010803" pitchFamily="18" charset="0"/>
              </a:rPr>
              <a:t>- документы на бумажном носителе формируются во второй и последующие тома; </a:t>
            </a:r>
          </a:p>
          <a:p>
            <a:r>
              <a:rPr lang="ru-RU" sz="1600" dirty="0">
                <a:latin typeface="Garamond" panose="02020404030301010803" pitchFamily="18" charset="0"/>
              </a:rPr>
              <a:t>- электронные копии документов, связанные с электронными делами, также подлежат передаче на архивное хранение (п. 159–160 Правил 2023 года). </a:t>
            </a:r>
          </a:p>
          <a:p>
            <a:endParaRPr lang="ru-RU" sz="1600" dirty="0">
              <a:latin typeface="Garamond" panose="02020404030301010803" pitchFamily="18" charset="0"/>
            </a:endParaRPr>
          </a:p>
          <a:p>
            <a:r>
              <a:rPr lang="ru-RU" sz="1600" dirty="0">
                <a:latin typeface="Garamond" panose="02020404030301010803" pitchFamily="18" charset="0"/>
              </a:rPr>
              <a:t>Дела (тома дела), включающие документы на бумажном носителе, в т.ч. электронные копии документов, и электронные документы, связанные с электронными делами по номенклатуре дел, вносятся в описи дел, документов, описи электронных документов в соответствии с видом их носителя. В графе «Примечания» описей отражаются ссылки на архивные шифры тома (томов) дела на другом носителе. В предисловиях к описям дел, документов, электронных документов указывается информация о связанных описях (п. 162 Правил 2023 года).</a:t>
            </a:r>
          </a:p>
        </p:txBody>
      </p:sp>
    </p:spTree>
    <p:extLst>
      <p:ext uri="{BB962C8B-B14F-4D97-AF65-F5344CB8AC3E}">
        <p14:creationId xmlns:p14="http://schemas.microsoft.com/office/powerpoint/2010/main" val="284421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2D4EC-66ED-19A6-ADE3-F7C739BDB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CFD5882-5987-1A0B-393E-7394B4D07114}"/>
              </a:ext>
            </a:extLst>
          </p:cNvPr>
          <p:cNvGrpSpPr/>
          <p:nvPr/>
        </p:nvGrpSpPr>
        <p:grpSpPr>
          <a:xfrm>
            <a:off x="0" y="260648"/>
            <a:ext cx="5904655" cy="687004"/>
            <a:chOff x="2272588" y="735596"/>
            <a:chExt cx="5380054" cy="62700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F6F09EF-03D3-B61F-C0B6-BA6D8B2CCBF9}"/>
                </a:ext>
              </a:extLst>
            </p:cNvPr>
            <p:cNvSpPr/>
            <p:nvPr/>
          </p:nvSpPr>
          <p:spPr>
            <a:xfrm>
              <a:off x="2272588" y="735596"/>
              <a:ext cx="5380054" cy="627008"/>
            </a:xfrm>
            <a:prstGeom prst="rect">
              <a:avLst/>
            </a:prstGeom>
            <a:solidFill>
              <a:srgbClr val="33407E"/>
            </a:solidFill>
            <a:ln>
              <a:solidFill>
                <a:srgbClr val="334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56C51438-AFBC-0C12-2E10-791EE1B23E2E}"/>
                </a:ext>
              </a:extLst>
            </p:cNvPr>
            <p:cNvSpPr/>
            <p:nvPr/>
          </p:nvSpPr>
          <p:spPr>
            <a:xfrm>
              <a:off x="2478480" y="810336"/>
              <a:ext cx="5174162" cy="477527"/>
            </a:xfrm>
            <a:prstGeom prst="rect">
              <a:avLst/>
            </a:prstGeom>
            <a:ln>
              <a:solidFill>
                <a:srgbClr val="33407E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Garamond" panose="02020404030301010803" pitchFamily="18" charset="0"/>
                </a:rPr>
                <a:t>Использование архивных</a:t>
              </a: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95BF11-D526-B968-A7BD-DC232895C541}"/>
              </a:ext>
            </a:extLst>
          </p:cNvPr>
          <p:cNvSpPr/>
          <p:nvPr/>
        </p:nvSpPr>
        <p:spPr>
          <a:xfrm>
            <a:off x="107504" y="1252481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aramond" panose="02020404030301010803" pitchFamily="18" charset="0"/>
              </a:rPr>
              <a:t>1. Использование архивных документов допускается только после их описания. 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Основными формами использования документов являются: 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- исполнение запросов юридических и физических лиц (далее – пользователей); 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- выдача документов для работы в читальном зале архива; 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- публикация и экспонирование архивных документов, организация информационных мероприятий; 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- подготовка и выдача копий архивных документов работникам. 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Порядок использования и доступа к архивным документам определяется локальными нормативными актами в соответствии с требованиями законодательства, в т.ч. с порядком, установленным Росархивом (п. 173 Правил 2023 года).</a:t>
            </a:r>
          </a:p>
          <a:p>
            <a:endParaRPr lang="ru-RU" sz="1400" dirty="0">
              <a:latin typeface="Garamond" panose="02020404030301010803" pitchFamily="18" charset="0"/>
            </a:endParaRPr>
          </a:p>
          <a:p>
            <a:r>
              <a:rPr lang="ru-RU" sz="1400" dirty="0">
                <a:latin typeface="Garamond" panose="02020404030301010803" pitchFamily="18" charset="0"/>
              </a:rPr>
              <a:t>2. Изменен состав запросов пользователей, исполняемых архивами организаций (п. 178 Правил 2023 года): наряду с запросами социально-правового характера (запросы, связанные с социальной защитой граждан, предусматривающей их пенсионное обеспечение, а также получение льгот и компенсаций в соответствии с законодательством Российской Федерации) и тематическими запросами (запросы о предоставлении архивной информации по определенной проблеме, теме, событию, факту), в архиве организации могут исполняться запросы о рассекречивании архивных документов, являющихся носителями сведений, составляющих государственную тайну.</a:t>
            </a:r>
          </a:p>
          <a:p>
            <a:endParaRPr lang="ru-RU" sz="1400" dirty="0">
              <a:latin typeface="Garamond" panose="02020404030301010803" pitchFamily="18" charset="0"/>
            </a:endParaRPr>
          </a:p>
          <a:p>
            <a:r>
              <a:rPr lang="ru-RU" sz="1400" dirty="0">
                <a:latin typeface="Garamond" panose="02020404030301010803" pitchFamily="18" charset="0"/>
              </a:rPr>
              <a:t>3. Уточнены сроки исполнения запросов, исполняемых на безвозмездной основе (п. 182 Правил 2023 года): 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- запросы социально-правового характера – в течение 30 календарных дней со дня регистрации запроса; 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- тематические запросы органов государственной власти и органов местного самоуправления, направляемые в целях исполнения ими своих полномочий, – в порядке и в сроки, установленные законодательством Российской Федерации, либо в согласованные с ними сроки; 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- запросы о рассекречивании архивных документов, являющихся носителями сведений, составляющих государственную тайну, – в сроки, установленные законодательством РФ о государственной тайне.</a:t>
            </a:r>
          </a:p>
        </p:txBody>
      </p:sp>
    </p:spTree>
    <p:extLst>
      <p:ext uri="{BB962C8B-B14F-4D97-AF65-F5344CB8AC3E}">
        <p14:creationId xmlns:p14="http://schemas.microsoft.com/office/powerpoint/2010/main" val="152916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60C9A-AD3C-1637-C8C4-C7566015B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8C16E78-8DE3-7788-84B1-82094AD8FA58}"/>
              </a:ext>
            </a:extLst>
          </p:cNvPr>
          <p:cNvGrpSpPr/>
          <p:nvPr/>
        </p:nvGrpSpPr>
        <p:grpSpPr>
          <a:xfrm>
            <a:off x="0" y="260648"/>
            <a:ext cx="5904655" cy="687004"/>
            <a:chOff x="2272588" y="735596"/>
            <a:chExt cx="5380054" cy="62700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C67A1B05-1F34-87FF-0D68-A9F06E4A4EE4}"/>
                </a:ext>
              </a:extLst>
            </p:cNvPr>
            <p:cNvSpPr/>
            <p:nvPr/>
          </p:nvSpPr>
          <p:spPr>
            <a:xfrm>
              <a:off x="2272588" y="735596"/>
              <a:ext cx="5380054" cy="627008"/>
            </a:xfrm>
            <a:prstGeom prst="rect">
              <a:avLst/>
            </a:prstGeom>
            <a:solidFill>
              <a:srgbClr val="33407E"/>
            </a:solidFill>
            <a:ln>
              <a:solidFill>
                <a:srgbClr val="334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00409EE9-4BBD-2E19-A8A0-602193B9370E}"/>
                </a:ext>
              </a:extLst>
            </p:cNvPr>
            <p:cNvSpPr/>
            <p:nvPr/>
          </p:nvSpPr>
          <p:spPr>
            <a:xfrm>
              <a:off x="2478480" y="810336"/>
              <a:ext cx="5174162" cy="393258"/>
            </a:xfrm>
            <a:prstGeom prst="rect">
              <a:avLst/>
            </a:prstGeom>
            <a:ln>
              <a:solidFill>
                <a:srgbClr val="33407E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200" dirty="0">
                  <a:solidFill>
                    <a:schemeClr val="bg1"/>
                  </a:solidFill>
                  <a:latin typeface="Garamond" panose="02020404030301010803" pitchFamily="18" charset="0"/>
                </a:rPr>
                <a:t>Работа с документами ограниченного доступа</a:t>
              </a: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9EFF05-ADF7-3F1C-BE8E-43667F83A5D7}"/>
              </a:ext>
            </a:extLst>
          </p:cNvPr>
          <p:cNvSpPr/>
          <p:nvPr/>
        </p:nvSpPr>
        <p:spPr>
          <a:xfrm>
            <a:off x="107504" y="1268760"/>
            <a:ext cx="89289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aramond" panose="02020404030301010803" pitchFamily="18" charset="0"/>
              </a:rPr>
              <a:t>1. Документы, содержащие персональные данные, имеющие пометку «Для служебного пользования», а также содержащие информацию ограниченного доступа, должны уничтожаться в государственном органе, органе местного самоуправления, организации путем механического измельчения (</a:t>
            </a:r>
            <a:r>
              <a:rPr lang="ru-RU" sz="1400" dirty="0" err="1">
                <a:latin typeface="Garamond" panose="02020404030301010803" pitchFamily="18" charset="0"/>
              </a:rPr>
              <a:t>шредирования</a:t>
            </a:r>
            <a:r>
              <a:rPr lang="ru-RU" sz="1400" dirty="0">
                <a:latin typeface="Garamond" panose="02020404030301010803" pitchFamily="18" charset="0"/>
              </a:rPr>
              <a:t>) или иным способом, исключающим возможность восстановить содержание документов. Бумажные отходы передаются в организацию, занимающуюся переработкой вторсырья. Документ, подтверждающий факт утилизации, прикладывается к акту о выделении к уничтожению документов, не подлежащих хранению (п. 31 Правил 2023 года). </a:t>
            </a:r>
          </a:p>
          <a:p>
            <a:endParaRPr lang="ru-RU" sz="1400" dirty="0">
              <a:latin typeface="Garamond" panose="02020404030301010803" pitchFamily="18" charset="0"/>
            </a:endParaRPr>
          </a:p>
          <a:p>
            <a:r>
              <a:rPr lang="ru-RU" sz="1400" dirty="0">
                <a:latin typeface="Garamond" panose="02020404030301010803" pitchFamily="18" charset="0"/>
              </a:rPr>
              <a:t>2. Порядок оформления обложки дела дополнен указанием пометки «Для служебного пользования» или проставлением грифа ограничения доступа (при наличии) (п. 55 Правил 2023 года). При формировании положений о проверке наличия документов на бумажной основе с пометкой «Для служебного пользования» были взяты за основу положения постановления Правительства РФ от 03.11.1994 № 1233 «Об утверждении Положения о порядке обращения со служебной информацией ограниченного распространения в федеральных органах исполнительной власти, уполномоченном органе управления использованием атомной энергии и уполномоченном органе по космической деятельности» (далее – постановление № 1233), согласно которому проверка наличия указанных документов должна производиться не реже 1 раза в 5 лет (п. 97 Правил 2023 года). </a:t>
            </a:r>
          </a:p>
          <a:p>
            <a:endParaRPr lang="ru-RU" sz="1400" dirty="0">
              <a:latin typeface="Garamond" panose="02020404030301010803" pitchFamily="18" charset="0"/>
            </a:endParaRPr>
          </a:p>
          <a:p>
            <a:r>
              <a:rPr lang="ru-RU" sz="1400" dirty="0">
                <a:latin typeface="Garamond" panose="02020404030301010803" pitchFamily="18" charset="0"/>
              </a:rPr>
              <a:t>3. Уточнено, что перед передачей документов на постоянное хранение в государственный (муниципальный) архив проводится рассмотрение документов на предмет снятия пометки «Для служебного пользования» с носителей информации ограниченного распространения в порядке, установленном постановлением № 1233 (подп. «б» п. 218 Правил 2023 года). Кроме того, если в организации – источнике комплектования государственного (муниципального) архива создавались документы со сведениями, содержащими гостайну, то в случае истечения сроков ограничения доступа, установленных законодательством РФ, при передаче таких документов на постоянное хранение рассматривается вопрос о рассекречивании их носителей (подп. «а» п. 218 Правил 2023 года).</a:t>
            </a:r>
          </a:p>
        </p:txBody>
      </p:sp>
    </p:spTree>
    <p:extLst>
      <p:ext uri="{BB962C8B-B14F-4D97-AF65-F5344CB8AC3E}">
        <p14:creationId xmlns:p14="http://schemas.microsoft.com/office/powerpoint/2010/main" val="2763873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2058</Words>
  <Application>Microsoft Office PowerPoint</Application>
  <PresentationFormat>Экран (4:3)</PresentationFormat>
  <Paragraphs>113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User</cp:lastModifiedBy>
  <cp:revision>49</cp:revision>
  <dcterms:created xsi:type="dcterms:W3CDTF">2023-09-26T18:44:49Z</dcterms:created>
  <dcterms:modified xsi:type="dcterms:W3CDTF">2024-02-12T08:18:40Z</dcterms:modified>
</cp:coreProperties>
</file>