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7"/>
  </p:notesMasterIdLst>
  <p:sldIdLst>
    <p:sldId id="293" r:id="rId2"/>
    <p:sldId id="258" r:id="rId3"/>
    <p:sldId id="326" r:id="rId4"/>
    <p:sldId id="265" r:id="rId5"/>
    <p:sldId id="322" r:id="rId6"/>
    <p:sldId id="328" r:id="rId7"/>
    <p:sldId id="323" r:id="rId8"/>
    <p:sldId id="288" r:id="rId9"/>
    <p:sldId id="263" r:id="rId10"/>
    <p:sldId id="325" r:id="rId11"/>
    <p:sldId id="319" r:id="rId12"/>
    <p:sldId id="266" r:id="rId13"/>
    <p:sldId id="268" r:id="rId14"/>
    <p:sldId id="269" r:id="rId15"/>
    <p:sldId id="278" r:id="rId16"/>
    <p:sldId id="321" r:id="rId17"/>
    <p:sldId id="267" r:id="rId18"/>
    <p:sldId id="317" r:id="rId19"/>
    <p:sldId id="327" r:id="rId20"/>
    <p:sldId id="270" r:id="rId21"/>
    <p:sldId id="277" r:id="rId22"/>
    <p:sldId id="276" r:id="rId23"/>
    <p:sldId id="285" r:id="rId24"/>
    <p:sldId id="320" r:id="rId25"/>
    <p:sldId id="324" r:id="rId26"/>
  </p:sldIdLst>
  <p:sldSz cx="9144000" cy="6858000" type="screen4x3"/>
  <p:notesSz cx="6808788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89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122E97-1304-4114-BA7E-AAE2E99A5E5D}" type="datetimeFigureOut">
              <a:rPr lang="ru-RU" smtClean="0"/>
              <a:pPr/>
              <a:t>18.04.2022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392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8" y="4714875"/>
            <a:ext cx="5446712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038" y="9428163"/>
            <a:ext cx="2951162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A66477-5ADC-4470-A122-E2395DF537E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48EAF-D886-4AA8-9AC6-24BB9E6ED259}" type="datetime1">
              <a:rPr lang="ru-RU" smtClean="0"/>
              <a:pPr>
                <a:defRPr/>
              </a:pPr>
              <a:t>18.04.2022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84142-8DC1-42C6-B828-136F4470E5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82D46-5747-4C62-ABDF-9D4DD037BE35}" type="datetime1">
              <a:rPr lang="ru-RU" smtClean="0"/>
              <a:pPr>
                <a:defRPr/>
              </a:pPr>
              <a:t>18.04.2022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DEA76-0B3B-4970-8825-E05ABFD241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60218-3ED3-44F5-9B78-B5861B8E9949}" type="datetime1">
              <a:rPr lang="ru-RU" smtClean="0"/>
              <a:pPr>
                <a:defRPr/>
              </a:pPr>
              <a:t>18.04.2022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379AA-AAB9-4FF2-BBE4-ED0C2C6FF5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3F421-AD0B-413C-80E1-2A7CF25F84B3}" type="datetime1">
              <a:rPr lang="ru-RU" smtClean="0"/>
              <a:pPr>
                <a:defRPr/>
              </a:pPr>
              <a:t>18.04.2022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F14F5-FDBA-4785-986C-AD4EFF0965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7055C-7357-46B5-9B5B-E44B4B1D0A2D}" type="datetime1">
              <a:rPr lang="ru-RU" smtClean="0"/>
              <a:pPr>
                <a:defRPr/>
              </a:pPr>
              <a:t>18.04.2022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B9C7F-CA5F-4A34-A539-97157DF2D1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7F4ED7-B00C-4325-8782-A6D7975F15EF}" type="datetime1">
              <a:rPr lang="ru-RU" smtClean="0"/>
              <a:pPr>
                <a:defRPr/>
              </a:pPr>
              <a:t>18.04.2022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756D4-166B-42C7-AF84-38A5FA0BDE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3BC84-2D88-47B3-BD75-D93C3AB195BD}" type="datetime1">
              <a:rPr lang="ru-RU" smtClean="0"/>
              <a:pPr>
                <a:defRPr/>
              </a:pPr>
              <a:t>18.04.2022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83E0E-1582-4B9D-9A4A-85E37A4334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CD62B-5666-48FD-A0E9-8764515355F2}" type="datetime1">
              <a:rPr lang="ru-RU" smtClean="0"/>
              <a:pPr>
                <a:defRPr/>
              </a:pPr>
              <a:t>18.04.2022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7E7A9-0EFF-4CC7-8EC8-56993EE3D2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E10D8-7E03-4B41-B5F0-777345E7CE97}" type="datetime1">
              <a:rPr lang="ru-RU" smtClean="0"/>
              <a:pPr>
                <a:defRPr/>
              </a:pPr>
              <a:t>18.04.2022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5AC06-83E4-403B-A2DE-84E10BEFAE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0B63B-06ED-4185-8280-C5306C71A7ED}" type="datetime1">
              <a:rPr lang="ru-RU" smtClean="0"/>
              <a:pPr>
                <a:defRPr/>
              </a:pPr>
              <a:t>18.04.2022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AB43C-86A1-4A51-BDFB-55FD357EA4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C61E1-3507-4DB9-927D-F60B0D5DC0EC}" type="datetime1">
              <a:rPr lang="ru-RU" smtClean="0"/>
              <a:pPr>
                <a:defRPr/>
              </a:pPr>
              <a:t>18.04.2022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6C01-CA22-415E-B430-4CFA33BC1A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0D6577-CC58-4204-9B18-B9EE5EB2D249}" type="datetime1">
              <a:rPr lang="ru-RU" smtClean="0"/>
              <a:pPr>
                <a:defRPr/>
              </a:pPr>
              <a:t>18.04.2022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A2EE5FA-0942-42D0-9013-54C9DA5918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428625" y="2143116"/>
            <a:ext cx="8229600" cy="1857375"/>
          </a:xfrm>
        </p:spPr>
        <p:txBody>
          <a:bodyPr rtlCol="0">
            <a:normAutofit fontScale="92500" lnSpcReduction="2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  <a:cs typeface="Times New Roman" pitchFamily="18" charset="0"/>
              </a:rPr>
              <a:t>Основные требования к составлению 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  <a:cs typeface="Times New Roman" pitchFamily="18" charset="0"/>
              </a:rPr>
              <a:t>описей дел для представления их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  <a:cs typeface="Times New Roman" pitchFamily="18" charset="0"/>
              </a:rPr>
              <a:t>на ЭПК Управления архивами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  <a:cs typeface="Times New Roman" pitchFamily="18" charset="0"/>
              </a:rPr>
              <a:t>Свердловской области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5004048" y="5805264"/>
            <a:ext cx="37799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latin typeface="Liberation Serif" pitchFamily="18" charset="0"/>
              <a:ea typeface="Liberation Serif" pitchFamily="18" charset="0"/>
              <a:cs typeface="Liberation Serif" pitchFamily="18" charset="0"/>
            </a:endParaRPr>
          </a:p>
          <a:p>
            <a:pPr lvl="0" indent="45085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ОКАД  ГКУСО «ГАСО»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F14F5-FDBA-4785-986C-AD4EFF096509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071538" y="2000240"/>
            <a:ext cx="707236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Liberation Serif" pitchFamily="18" charset="0"/>
                <a:cs typeface="Times New Roman" pitchFamily="18" charset="0"/>
              </a:rPr>
              <a:t>ОПИСЬ</a:t>
            </a:r>
          </a:p>
          <a:p>
            <a:pPr algn="ctr"/>
            <a:r>
              <a:rPr lang="ru-RU" sz="2800" b="1" dirty="0" smtClean="0">
                <a:latin typeface="Liberation Serif" pitchFamily="18" charset="0"/>
                <a:cs typeface="Times New Roman" pitchFamily="18" charset="0"/>
              </a:rPr>
              <a:t>ЗАПОЛНЕНИЕ ТАБЛИЦЫ</a:t>
            </a:r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428860" y="3214686"/>
            <a:ext cx="46434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на </a:t>
            </a:r>
            <a:r>
              <a:rPr lang="ru-RU" i="1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примерах </a:t>
            </a:r>
            <a:endParaRPr lang="ru-RU" i="1" dirty="0" smtClean="0">
              <a:latin typeface="Liberation Serif" pitchFamily="18" charset="0"/>
              <a:ea typeface="Liberation Serif" pitchFamily="18" charset="0"/>
              <a:cs typeface="Liberation Serif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214422"/>
            <a:ext cx="7358114" cy="214314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2600" dirty="0" smtClean="0">
                <a:latin typeface="Liberation Serif" pitchFamily="18" charset="0"/>
              </a:rPr>
              <a:t>если раздел описи за 2015 год заканчивается делом № 21, то раздел описи за 2016 год должен начинаться с дела № 22</a:t>
            </a:r>
            <a:endParaRPr lang="ru-R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785794"/>
            <a:ext cx="79296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Liberation Serif" pitchFamily="18" charset="0"/>
                <a:cs typeface="Times New Roman" pitchFamily="18" charset="0"/>
              </a:rPr>
              <a:t>колонка 1 – сквозная нумерация дел в пределах одной описи (1-9999)</a:t>
            </a:r>
            <a:endParaRPr lang="ru-RU" b="1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642910" y="4500570"/>
            <a:ext cx="7929618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600" dirty="0" smtClean="0">
                <a:latin typeface="Liberation Serif" pitchFamily="18" charset="0"/>
                <a:ea typeface="+mj-ea"/>
                <a:cs typeface="+mj-cs"/>
              </a:rPr>
              <a:t>если </a:t>
            </a:r>
            <a:r>
              <a:rPr lang="ru-RU" sz="2600" dirty="0" smtClean="0">
                <a:latin typeface="Liberation Serif" pitchFamily="18" charset="0"/>
                <a:ea typeface="+mj-ea"/>
                <a:cs typeface="+mj-cs"/>
              </a:rPr>
              <a:t>дело не учтено в номенклатуре, то колонку не заполняем, а уточняющую информацию включаем в предисловие</a:t>
            </a:r>
            <a:endParaRPr kumimoji="0" lang="ru-RU" sz="2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57224" y="3929066"/>
            <a:ext cx="70723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Liberation Serif" pitchFamily="18" charset="0"/>
                <a:cs typeface="Times New Roman" pitchFamily="18" charset="0"/>
              </a:rPr>
              <a:t>колонка </a:t>
            </a:r>
            <a:r>
              <a:rPr lang="ru-RU" b="1" dirty="0" smtClean="0">
                <a:latin typeface="Liberation Serif" pitchFamily="18" charset="0"/>
                <a:cs typeface="Times New Roman" pitchFamily="18" charset="0"/>
              </a:rPr>
              <a:t>2 –</a:t>
            </a:r>
            <a:r>
              <a:rPr lang="ru-RU" dirty="0" smtClean="0">
                <a:latin typeface="Liberation Serif" pitchFamily="18" charset="0"/>
              </a:rPr>
              <a:t> </a:t>
            </a:r>
            <a:r>
              <a:rPr lang="ru-RU" b="1" dirty="0" smtClean="0">
                <a:latin typeface="Liberation Serif" pitchFamily="18" charset="0"/>
                <a:cs typeface="Times New Roman" pitchFamily="18" charset="0"/>
              </a:rPr>
              <a:t>индекс дела по номенклатуре</a:t>
            </a:r>
            <a:endParaRPr lang="ru-RU" b="1" dirty="0">
              <a:latin typeface="Liberation Serif" pitchFamily="18" charset="0"/>
              <a:cs typeface="Times New Roman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F14F5-FDBA-4785-986C-AD4EFF096509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857232"/>
            <a:ext cx="34290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Liberation Serif" pitchFamily="18" charset="0"/>
                <a:cs typeface="Times New Roman" pitchFamily="18" charset="0"/>
              </a:rPr>
              <a:t>колонка 3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214942" y="857232"/>
            <a:ext cx="35004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Liberation Serif" pitchFamily="18" charset="0"/>
                <a:cs typeface="Times New Roman" pitchFamily="18" charset="0"/>
              </a:rPr>
              <a:t>колонка 4</a:t>
            </a:r>
            <a:endParaRPr lang="ru-RU" b="1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785786" y="1500174"/>
            <a:ext cx="4214842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7500"/>
          </a:bodyPr>
          <a:lstStyle/>
          <a:p>
            <a:r>
              <a:rPr lang="ru-RU" sz="22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Документы (докладные записки, справки, акты и др.) к протоколам совета директоров за 2018 год</a:t>
            </a:r>
          </a:p>
          <a:p>
            <a:endParaRPr lang="ru-RU" sz="2200" dirty="0" smtClean="0">
              <a:latin typeface="Liberation Serif" pitchFamily="18" charset="0"/>
              <a:ea typeface="Liberation Serif" pitchFamily="18" charset="0"/>
              <a:cs typeface="Liberation Serif" pitchFamily="18" charset="0"/>
            </a:endParaRPr>
          </a:p>
          <a:p>
            <a:r>
              <a:rPr lang="ru-RU" sz="22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Документы </a:t>
            </a:r>
            <a:r>
              <a:rPr lang="ru-RU" sz="22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(аналитические справки, информации, сводки) по основной </a:t>
            </a:r>
            <a:r>
              <a:rPr lang="ru-RU" sz="22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деятельности </a:t>
            </a:r>
            <a:br>
              <a:rPr lang="ru-RU" sz="22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</a:br>
            <a:r>
              <a:rPr lang="ru-RU" sz="22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за </a:t>
            </a:r>
            <a:r>
              <a:rPr lang="ru-RU" sz="22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2018 </a:t>
            </a:r>
            <a:r>
              <a:rPr lang="ru-RU" sz="22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год</a:t>
            </a:r>
          </a:p>
          <a:p>
            <a:endParaRPr lang="ru-RU" sz="2200" dirty="0">
              <a:latin typeface="Liberation Serif" pitchFamily="18" charset="0"/>
              <a:ea typeface="Liberation Serif" pitchFamily="18" charset="0"/>
              <a:cs typeface="Liberation Serif" pitchFamily="18" charset="0"/>
            </a:endParaRPr>
          </a:p>
          <a:p>
            <a:r>
              <a:rPr lang="ru-RU" sz="22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Концепция развития филиала на 2007 – 2012 годы, утвержденная директором филиала 29 июня </a:t>
            </a:r>
            <a:br>
              <a:rPr lang="ru-RU" sz="22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</a:br>
            <a:r>
              <a:rPr lang="ru-RU" sz="22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2007 года</a:t>
            </a:r>
          </a:p>
          <a:p>
            <a:endParaRPr lang="ru-RU" sz="2200" dirty="0">
              <a:latin typeface="Liberation Serif" pitchFamily="18" charset="0"/>
              <a:ea typeface="Liberation Serif" pitchFamily="18" charset="0"/>
              <a:cs typeface="Liberation Serif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214942" y="1706297"/>
            <a:ext cx="3635096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2018 г.</a:t>
            </a:r>
          </a:p>
          <a:p>
            <a:endParaRPr lang="ru-RU" sz="2200" dirty="0">
              <a:latin typeface="Liberation Serif" pitchFamily="18" charset="0"/>
              <a:ea typeface="Liberation Serif" pitchFamily="18" charset="0"/>
              <a:cs typeface="Liberation Serif" pitchFamily="18" charset="0"/>
            </a:endParaRPr>
          </a:p>
          <a:p>
            <a:endParaRPr lang="ru-RU" sz="2200" dirty="0" smtClean="0">
              <a:latin typeface="Liberation Serif" pitchFamily="18" charset="0"/>
              <a:ea typeface="Liberation Serif" pitchFamily="18" charset="0"/>
              <a:cs typeface="Liberation Serif" pitchFamily="18" charset="0"/>
            </a:endParaRPr>
          </a:p>
          <a:p>
            <a:endParaRPr lang="ru-RU" sz="2200" dirty="0" smtClean="0">
              <a:latin typeface="Liberation Serif" pitchFamily="18" charset="0"/>
              <a:ea typeface="Liberation Serif" pitchFamily="18" charset="0"/>
              <a:cs typeface="Liberation Serif" pitchFamily="18" charset="0"/>
            </a:endParaRPr>
          </a:p>
          <a:p>
            <a:r>
              <a:rPr lang="ru-RU" sz="22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2018 г.</a:t>
            </a:r>
          </a:p>
          <a:p>
            <a:endParaRPr lang="ru-RU" sz="2200" dirty="0" smtClean="0">
              <a:latin typeface="Liberation Serif" pitchFamily="18" charset="0"/>
              <a:ea typeface="Liberation Serif" pitchFamily="18" charset="0"/>
              <a:cs typeface="Liberation Serif" pitchFamily="18" charset="0"/>
            </a:endParaRPr>
          </a:p>
          <a:p>
            <a:endParaRPr lang="ru-RU" sz="2200" dirty="0" smtClean="0">
              <a:latin typeface="Liberation Serif" pitchFamily="18" charset="0"/>
              <a:ea typeface="Liberation Serif" pitchFamily="18" charset="0"/>
              <a:cs typeface="Liberation Serif" pitchFamily="18" charset="0"/>
            </a:endParaRPr>
          </a:p>
          <a:p>
            <a:endParaRPr lang="ru-RU" sz="2200" dirty="0" smtClean="0">
              <a:latin typeface="Liberation Serif" pitchFamily="18" charset="0"/>
              <a:ea typeface="Liberation Serif" pitchFamily="18" charset="0"/>
              <a:cs typeface="Liberation Serif" pitchFamily="18" charset="0"/>
            </a:endParaRPr>
          </a:p>
          <a:p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29 июня 2007 г.</a:t>
            </a:r>
            <a:endParaRPr lang="ru-RU" sz="2000" dirty="0" smtClean="0">
              <a:latin typeface="Times New Roman"/>
              <a:ea typeface="Times New Roman"/>
              <a:cs typeface="Times New Roman"/>
            </a:endParaRPr>
          </a:p>
          <a:p>
            <a:endParaRPr lang="ru-RU" sz="2200" dirty="0">
              <a:latin typeface="Liberation Serif" pitchFamily="18" charset="0"/>
              <a:ea typeface="Liberation Serif" pitchFamily="18" charset="0"/>
              <a:cs typeface="Liberation Serif" pitchFamily="18" charset="0"/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F14F5-FDBA-4785-986C-AD4EFF096509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500034" y="1357298"/>
            <a:ext cx="4357718" cy="1500198"/>
          </a:xfrm>
        </p:spPr>
        <p:txBody>
          <a:bodyPr/>
          <a:lstStyle/>
          <a:p>
            <a:pPr algn="l"/>
            <a:r>
              <a:rPr lang="ru-RU" sz="2400" dirty="0" smtClean="0">
                <a:latin typeface="Liberation Serif" pitchFamily="18" charset="0"/>
                <a:cs typeface="Times New Roman" pitchFamily="18" charset="0"/>
              </a:rPr>
              <a:t>Протоколы № 1-8 методической комиссии школы, документы </a:t>
            </a:r>
            <a:br>
              <a:rPr lang="ru-RU" sz="2400" dirty="0" smtClean="0">
                <a:latin typeface="Liberation Serif" pitchFamily="18" charset="0"/>
                <a:cs typeface="Times New Roman" pitchFamily="18" charset="0"/>
              </a:rPr>
            </a:br>
            <a:r>
              <a:rPr lang="ru-RU" sz="2400" dirty="0" smtClean="0">
                <a:latin typeface="Liberation Serif" pitchFamily="18" charset="0"/>
                <a:cs typeface="Times New Roman" pitchFamily="18" charset="0"/>
              </a:rPr>
              <a:t>к ним за 2012 год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785794"/>
            <a:ext cx="34290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Liberation Serif" pitchFamily="18" charset="0"/>
                <a:cs typeface="Times New Roman" pitchFamily="18" charset="0"/>
              </a:rPr>
              <a:t>колонка 3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214942" y="785794"/>
            <a:ext cx="35004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Liberation Serif" pitchFamily="18" charset="0"/>
                <a:cs typeface="Times New Roman" pitchFamily="18" charset="0"/>
              </a:rPr>
              <a:t>колонка 4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214942" y="1428736"/>
            <a:ext cx="350046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12 января – </a:t>
            </a:r>
            <a:br>
              <a:rPr lang="ru-RU" sz="22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</a:br>
            <a:r>
              <a:rPr lang="ru-RU" sz="22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29 декабря </a:t>
            </a:r>
            <a:br>
              <a:rPr lang="ru-RU" sz="22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</a:br>
            <a:r>
              <a:rPr lang="ru-RU" sz="22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2012 г.</a:t>
            </a:r>
            <a:endParaRPr lang="ru-RU" sz="2200" dirty="0">
              <a:latin typeface="Liberation Serif" pitchFamily="18" charset="0"/>
              <a:ea typeface="Liberation Serif" pitchFamily="18" charset="0"/>
              <a:cs typeface="Liberation Serif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500034" y="3857628"/>
            <a:ext cx="4429156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iberation Serif" pitchFamily="18" charset="0"/>
                <a:ea typeface="+mj-ea"/>
                <a:cs typeface="Times New Roman" pitchFamily="18" charset="0"/>
              </a:rPr>
              <a:t>Протоколы № 1-8 методической комиссии школы, документы </a:t>
            </a:r>
            <a:b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iberation Serif" pitchFamily="18" charset="0"/>
                <a:ea typeface="+mj-ea"/>
                <a:cs typeface="Times New Roman" pitchFamily="18" charset="0"/>
              </a:rPr>
            </a:b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iberation Serif" pitchFamily="18" charset="0"/>
                <a:ea typeface="+mj-ea"/>
                <a:cs typeface="Times New Roman" pitchFamily="18" charset="0"/>
              </a:rPr>
              <a:t>к ним за февраль</a:t>
            </a:r>
            <a:r>
              <a:rPr lang="ru-RU" sz="24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 –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iberation Serif" pitchFamily="18" charset="0"/>
                <a:ea typeface="+mj-ea"/>
                <a:cs typeface="Times New Roman" pitchFamily="18" charset="0"/>
              </a:rPr>
              <a:t>декабрь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iberation Serif" pitchFamily="18" charset="0"/>
                <a:ea typeface="+mj-ea"/>
                <a:cs typeface="Times New Roman" pitchFamily="18" charset="0"/>
              </a:rPr>
              <a:t> </a:t>
            </a:r>
            <a:b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iberation Serif" pitchFamily="18" charset="0"/>
                <a:ea typeface="+mj-ea"/>
                <a:cs typeface="Times New Roman" pitchFamily="18" charset="0"/>
              </a:rPr>
            </a:b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iberation Serif" pitchFamily="18" charset="0"/>
                <a:ea typeface="+mj-ea"/>
                <a:cs typeface="Times New Roman" pitchFamily="18" charset="0"/>
              </a:rPr>
              <a:t>2012 года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214942" y="4000504"/>
            <a:ext cx="350046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1 февраля – </a:t>
            </a:r>
            <a:br>
              <a:rPr lang="ru-RU" sz="22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</a:br>
            <a:r>
              <a:rPr lang="ru-RU" sz="22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30 декабря </a:t>
            </a:r>
            <a:br>
              <a:rPr lang="ru-RU" sz="22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</a:br>
            <a:r>
              <a:rPr lang="ru-RU" sz="22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2012 г.</a:t>
            </a:r>
            <a:endParaRPr lang="ru-RU" sz="2200" dirty="0">
              <a:latin typeface="Liberation Serif" pitchFamily="18" charset="0"/>
              <a:ea typeface="Liberation Serif" pitchFamily="18" charset="0"/>
              <a:cs typeface="Liberation Serif" pitchFamily="18" charset="0"/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F14F5-FDBA-4785-986C-AD4EFF096509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1142976" y="1285860"/>
            <a:ext cx="6758006" cy="4929222"/>
          </a:xfrm>
        </p:spPr>
        <p:txBody>
          <a:bodyPr/>
          <a:lstStyle/>
          <a:p>
            <a:pPr lvl="0" algn="l" fontAlgn="auto">
              <a:spcAft>
                <a:spcPts val="0"/>
              </a:spcAft>
              <a:defRPr/>
            </a:pPr>
            <a:r>
              <a:rPr lang="ru-RU" sz="2200" dirty="0" smtClean="0">
                <a:latin typeface="Liberation Serif" pitchFamily="18" charset="0"/>
                <a:cs typeface="Times New Roman" pitchFamily="18" charset="0"/>
              </a:rPr>
              <a:t>Приказы № 1 – 56 </a:t>
            </a:r>
            <a:r>
              <a:rPr lang="ru-RU" sz="2200" dirty="0" smtClean="0">
                <a:solidFill>
                  <a:srgbClr val="FF0000"/>
                </a:solidFill>
                <a:latin typeface="Liberation Serif" pitchFamily="18" charset="0"/>
                <a:cs typeface="Times New Roman" pitchFamily="18" charset="0"/>
              </a:rPr>
              <a:t>начальника</a:t>
            </a:r>
            <a:r>
              <a:rPr lang="ru-RU" sz="2200" dirty="0" smtClean="0">
                <a:latin typeface="Liberation Serif" pitchFamily="18" charset="0"/>
                <a:cs typeface="Times New Roman" pitchFamily="18" charset="0"/>
              </a:rPr>
              <a:t> Управления по основной деятельности за январь – февраль 2012 года</a:t>
            </a:r>
            <a:br>
              <a:rPr lang="ru-RU" sz="2200" dirty="0" smtClean="0">
                <a:latin typeface="Liberation Serif" pitchFamily="18" charset="0"/>
                <a:cs typeface="Times New Roman" pitchFamily="18" charset="0"/>
              </a:rPr>
            </a:br>
            <a:r>
              <a:rPr lang="ru-RU" sz="2200" dirty="0" smtClean="0">
                <a:latin typeface="Liberation Serif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Liberation Serif" pitchFamily="18" charset="0"/>
                <a:cs typeface="Times New Roman" pitchFamily="18" charset="0"/>
              </a:rPr>
            </a:br>
            <a:r>
              <a:rPr lang="ru-RU" sz="2200" dirty="0" smtClean="0">
                <a:latin typeface="Liberation Serif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Liberation Serif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FF0000"/>
                </a:solidFill>
                <a:latin typeface="Liberation Serif" pitchFamily="18" charset="0"/>
                <a:cs typeface="Times New Roman" pitchFamily="18" charset="0"/>
              </a:rPr>
              <a:t>Приказ </a:t>
            </a:r>
            <a:r>
              <a:rPr lang="ru-RU" sz="2200" dirty="0" smtClean="0">
                <a:solidFill>
                  <a:srgbClr val="FF0000"/>
                </a:solidFill>
                <a:latin typeface="Liberation Serif" pitchFamily="18" charset="0"/>
                <a:cs typeface="Times New Roman" pitchFamily="18" charset="0"/>
              </a:rPr>
              <a:t>Департамента </a:t>
            </a:r>
            <a:r>
              <a:rPr lang="ru-RU" sz="2200" dirty="0" smtClean="0">
                <a:latin typeface="Liberation Serif" pitchFamily="18" charset="0"/>
                <a:cs typeface="Times New Roman" pitchFamily="18" charset="0"/>
              </a:rPr>
              <a:t>по основной деятельности  </a:t>
            </a:r>
            <a:r>
              <a:rPr lang="ru-RU" sz="2200" dirty="0" smtClean="0">
                <a:latin typeface="Liberation Serif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Liberation Serif" pitchFamily="18" charset="0"/>
                <a:cs typeface="Times New Roman" pitchFamily="18" charset="0"/>
              </a:rPr>
            </a:br>
            <a:r>
              <a:rPr lang="ru-RU" sz="2200" dirty="0" smtClean="0">
                <a:latin typeface="Liberation Serif" pitchFamily="18" charset="0"/>
                <a:cs typeface="Times New Roman" pitchFamily="18" charset="0"/>
              </a:rPr>
              <a:t>№ </a:t>
            </a:r>
            <a:r>
              <a:rPr lang="ru-RU" sz="2200" dirty="0" smtClean="0">
                <a:latin typeface="Liberation Serif" pitchFamily="18" charset="0"/>
                <a:cs typeface="Times New Roman" pitchFamily="18" charset="0"/>
              </a:rPr>
              <a:t>26 от 17</a:t>
            </a:r>
            <a:r>
              <a:rPr lang="ru-RU" sz="2200" dirty="0" smtClean="0">
                <a:solidFill>
                  <a:srgbClr val="FF0000"/>
                </a:solidFill>
                <a:latin typeface="Liberation Serif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Liberation Serif" pitchFamily="18" charset="0"/>
                <a:cs typeface="Times New Roman" pitchFamily="18" charset="0"/>
              </a:rPr>
              <a:t>марта 2018 года и приложения к нему </a:t>
            </a:r>
            <a:br>
              <a:rPr lang="ru-RU" sz="2200" dirty="0" smtClean="0">
                <a:latin typeface="Liberation Serif" pitchFamily="18" charset="0"/>
                <a:cs typeface="Times New Roman" pitchFamily="18" charset="0"/>
              </a:rPr>
            </a:br>
            <a:r>
              <a:rPr lang="ru-RU" sz="2200" dirty="0" smtClean="0">
                <a:latin typeface="Liberation Serif" pitchFamily="18" charset="0"/>
                <a:cs typeface="Times New Roman" pitchFamily="18" charset="0"/>
              </a:rPr>
              <a:t> </a:t>
            </a:r>
            <a:br>
              <a:rPr lang="ru-RU" sz="2200" dirty="0" smtClean="0">
                <a:latin typeface="Liberation Serif" pitchFamily="18" charset="0"/>
                <a:cs typeface="Times New Roman" pitchFamily="18" charset="0"/>
              </a:rPr>
            </a:br>
            <a:r>
              <a:rPr lang="ru-RU" sz="2200" dirty="0" smtClean="0">
                <a:latin typeface="Liberation Serif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Liberation Serif" pitchFamily="18" charset="0"/>
                <a:cs typeface="Times New Roman" pitchFamily="18" charset="0"/>
              </a:rPr>
            </a:br>
            <a:r>
              <a:rPr lang="ru-RU" sz="2200" dirty="0" smtClean="0">
                <a:latin typeface="Liberation Serif" pitchFamily="18" charset="0"/>
                <a:cs typeface="Times New Roman" pitchFamily="18" charset="0"/>
              </a:rPr>
              <a:t>Протоколы совещаний у </a:t>
            </a:r>
            <a:r>
              <a:rPr lang="ru-RU" sz="2200" dirty="0" smtClean="0">
                <a:solidFill>
                  <a:srgbClr val="FF0000"/>
                </a:solidFill>
                <a:latin typeface="Liberation Serif" pitchFamily="18" charset="0"/>
                <a:cs typeface="Times New Roman" pitchFamily="18" charset="0"/>
              </a:rPr>
              <a:t>директора</a:t>
            </a:r>
            <a:r>
              <a:rPr lang="ru-RU" sz="2200" dirty="0" smtClean="0">
                <a:latin typeface="Liberation Serif" pitchFamily="18" charset="0"/>
                <a:cs typeface="Times New Roman" pitchFamily="18" charset="0"/>
              </a:rPr>
              <a:t> Департамента </a:t>
            </a:r>
            <a:br>
              <a:rPr lang="ru-RU" sz="2200" dirty="0" smtClean="0">
                <a:latin typeface="Liberation Serif" pitchFamily="18" charset="0"/>
                <a:cs typeface="Times New Roman" pitchFamily="18" charset="0"/>
              </a:rPr>
            </a:br>
            <a:r>
              <a:rPr lang="ru-RU" sz="2200" dirty="0" smtClean="0">
                <a:latin typeface="Liberation Serif" pitchFamily="18" charset="0"/>
                <a:cs typeface="Times New Roman" pitchFamily="18" charset="0"/>
              </a:rPr>
              <a:t>№ 1-43 за 2018 год</a:t>
            </a:r>
            <a:br>
              <a:rPr lang="ru-RU" sz="2200" dirty="0" smtClean="0">
                <a:latin typeface="Liberation Serif" pitchFamily="18" charset="0"/>
                <a:cs typeface="Times New Roman" pitchFamily="18" charset="0"/>
              </a:rPr>
            </a:br>
            <a:r>
              <a:rPr lang="ru-RU" sz="2200" dirty="0" smtClean="0">
                <a:latin typeface="Liberation Serif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Liberation Serif" pitchFamily="18" charset="0"/>
                <a:cs typeface="Times New Roman" pitchFamily="18" charset="0"/>
              </a:rPr>
            </a:br>
            <a:r>
              <a:rPr lang="ru-RU" sz="2200" dirty="0" smtClean="0">
                <a:latin typeface="Liberation Serif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Liberation Serif" pitchFamily="18" charset="0"/>
                <a:cs typeface="Times New Roman" pitchFamily="18" charset="0"/>
              </a:rPr>
            </a:br>
            <a:r>
              <a:rPr lang="ru-RU" sz="2200" dirty="0" smtClean="0">
                <a:latin typeface="Liberation Serif" pitchFamily="18" charset="0"/>
                <a:cs typeface="Times New Roman" pitchFamily="18" charset="0"/>
              </a:rPr>
              <a:t>Протоколы № 1-12 заседаний </a:t>
            </a:r>
            <a:r>
              <a:rPr lang="ru-RU" sz="2200" dirty="0" smtClean="0">
                <a:solidFill>
                  <a:srgbClr val="FF0000"/>
                </a:solidFill>
                <a:latin typeface="Liberation Serif" pitchFamily="18" charset="0"/>
                <a:cs typeface="Times New Roman" pitchFamily="18" charset="0"/>
              </a:rPr>
              <a:t>педагогического</a:t>
            </a:r>
            <a:r>
              <a:rPr lang="ru-RU" sz="2200" dirty="0" smtClean="0">
                <a:latin typeface="Liberation Serif" pitchFamily="18" charset="0"/>
                <a:cs typeface="Times New Roman" pitchFamily="18" charset="0"/>
              </a:rPr>
              <a:t> совета за февраль – июнь 2012 года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F14F5-FDBA-4785-986C-AD4EFF096509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643042" y="500042"/>
            <a:ext cx="55007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Liberation Serif" pitchFamily="18" charset="0"/>
                <a:cs typeface="Times New Roman" pitchFamily="18" charset="0"/>
              </a:rPr>
              <a:t>примеры составления заголовков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785786" y="857232"/>
            <a:ext cx="8072494" cy="5429288"/>
          </a:xfrm>
        </p:spPr>
        <p:txBody>
          <a:bodyPr/>
          <a:lstStyle/>
          <a:p>
            <a:pPr algn="l"/>
            <a:r>
              <a:rPr lang="ru-RU" sz="2200" dirty="0" smtClean="0">
                <a:solidFill>
                  <a:srgbClr val="FF0000"/>
                </a:solidFill>
                <a:latin typeface="Liberation Serif" pitchFamily="18" charset="0"/>
                <a:cs typeface="Times New Roman" pitchFamily="18" charset="0"/>
              </a:rPr>
              <a:t>План</a:t>
            </a:r>
            <a:r>
              <a:rPr lang="ru-RU" sz="2200" dirty="0" smtClean="0">
                <a:latin typeface="Liberation Serif" pitchFamily="18" charset="0"/>
                <a:cs typeface="Times New Roman" pitchFamily="18" charset="0"/>
              </a:rPr>
              <a:t> работы на 2012 - 2014 годы, составленный в 2012 году включается в раздел описи за 2012 год, </a:t>
            </a:r>
            <a:br>
              <a:rPr lang="ru-RU" sz="2200" dirty="0" smtClean="0">
                <a:latin typeface="Liberation Serif" pitchFamily="18" charset="0"/>
                <a:cs typeface="Times New Roman" pitchFamily="18" charset="0"/>
              </a:rPr>
            </a:br>
            <a:r>
              <a:rPr lang="ru-RU" sz="2200" dirty="0" smtClean="0">
                <a:latin typeface="Liberation Serif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Liberation Serif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FF0000"/>
                </a:solidFill>
                <a:latin typeface="Liberation Serif" pitchFamily="18" charset="0"/>
                <a:cs typeface="Times New Roman" pitchFamily="18" charset="0"/>
              </a:rPr>
              <a:t>Отчет</a:t>
            </a:r>
            <a:r>
              <a:rPr lang="ru-RU" sz="2200" dirty="0" smtClean="0">
                <a:latin typeface="Liberation Serif" pitchFamily="18" charset="0"/>
                <a:cs typeface="Times New Roman" pitchFamily="18" charset="0"/>
              </a:rPr>
              <a:t> по выполнению этих планов – в годовой раздел 2014 года</a:t>
            </a:r>
            <a:br>
              <a:rPr lang="ru-RU" sz="2200" dirty="0" smtClean="0">
                <a:latin typeface="Liberation Serif" pitchFamily="18" charset="0"/>
                <a:cs typeface="Times New Roman" pitchFamily="18" charset="0"/>
              </a:rPr>
            </a:br>
            <a:r>
              <a:rPr lang="ru-RU" sz="2200" dirty="0" smtClean="0">
                <a:latin typeface="Liberation Serif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Liberation Serif" pitchFamily="18" charset="0"/>
                <a:cs typeface="Times New Roman" pitchFamily="18" charset="0"/>
              </a:rPr>
            </a:br>
            <a:r>
              <a:rPr lang="ru-RU" sz="2200" dirty="0" smtClean="0">
                <a:latin typeface="Liberation Serif" pitchFamily="18" charset="0"/>
                <a:cs typeface="Times New Roman" pitchFamily="18" charset="0"/>
              </a:rPr>
              <a:t>примеры оформления </a:t>
            </a:r>
            <a:r>
              <a:rPr lang="ru-RU" sz="2200" u="sng" dirty="0" smtClean="0">
                <a:latin typeface="Liberation Serif" pitchFamily="18" charset="0"/>
                <a:cs typeface="Times New Roman" pitchFamily="18" charset="0"/>
              </a:rPr>
              <a:t>Учебного года</a:t>
            </a:r>
            <a:r>
              <a:rPr lang="ru-RU" sz="2200" dirty="0" smtClean="0">
                <a:latin typeface="Liberation Serif" pitchFamily="18" charset="0"/>
                <a:cs typeface="Times New Roman" pitchFamily="18" charset="0"/>
              </a:rPr>
              <a:t>:</a:t>
            </a:r>
            <a:br>
              <a:rPr lang="ru-RU" sz="2200" dirty="0" smtClean="0">
                <a:latin typeface="Liberation Serif" pitchFamily="18" charset="0"/>
                <a:cs typeface="Times New Roman" pitchFamily="18" charset="0"/>
              </a:rPr>
            </a:br>
            <a:r>
              <a:rPr lang="ru-RU" sz="2200" dirty="0" smtClean="0">
                <a:latin typeface="Liberation Serif" pitchFamily="18" charset="0"/>
                <a:cs typeface="Times New Roman" pitchFamily="18" charset="0"/>
              </a:rPr>
              <a:t>в </a:t>
            </a:r>
            <a:r>
              <a:rPr lang="ru-RU" sz="2200" dirty="0" smtClean="0">
                <a:latin typeface="Liberation Serif" pitchFamily="18" charset="0"/>
                <a:cs typeface="Times New Roman" pitchFamily="18" charset="0"/>
              </a:rPr>
              <a:t>годовой раздел 2012 года включаются:</a:t>
            </a:r>
            <a:br>
              <a:rPr lang="ru-RU" sz="2200" dirty="0" smtClean="0">
                <a:latin typeface="Liberation Serif" pitchFamily="18" charset="0"/>
                <a:cs typeface="Times New Roman" pitchFamily="18" charset="0"/>
              </a:rPr>
            </a:br>
            <a:r>
              <a:rPr lang="ru-RU" sz="2200" dirty="0" smtClean="0">
                <a:latin typeface="Liberation Serif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Liberation Serif" pitchFamily="18" charset="0"/>
                <a:cs typeface="Times New Roman" pitchFamily="18" charset="0"/>
              </a:rPr>
            </a:br>
            <a:r>
              <a:rPr lang="ru-RU" sz="2200" dirty="0" smtClean="0">
                <a:latin typeface="Liberation Serif" pitchFamily="18" charset="0"/>
                <a:cs typeface="Times New Roman" pitchFamily="18" charset="0"/>
              </a:rPr>
              <a:t>Сводный учебный </a:t>
            </a:r>
            <a:r>
              <a:rPr lang="ru-RU" sz="2200" dirty="0" smtClean="0">
                <a:solidFill>
                  <a:srgbClr val="FF0000"/>
                </a:solidFill>
                <a:latin typeface="Liberation Serif" pitchFamily="18" charset="0"/>
                <a:cs typeface="Times New Roman" pitchFamily="18" charset="0"/>
              </a:rPr>
              <a:t>план</a:t>
            </a:r>
            <a:r>
              <a:rPr lang="ru-RU" sz="2200" dirty="0" smtClean="0">
                <a:latin typeface="Liberation Serif" pitchFamily="18" charset="0"/>
                <a:cs typeface="Times New Roman" pitchFamily="18" charset="0"/>
              </a:rPr>
              <a:t> училища </a:t>
            </a:r>
            <a:br>
              <a:rPr lang="ru-RU" sz="2200" dirty="0" smtClean="0">
                <a:latin typeface="Liberation Serif" pitchFamily="18" charset="0"/>
                <a:cs typeface="Times New Roman" pitchFamily="18" charset="0"/>
              </a:rPr>
            </a:br>
            <a:r>
              <a:rPr lang="ru-RU" sz="2200" dirty="0" smtClean="0">
                <a:latin typeface="Liberation Serif" pitchFamily="18" charset="0"/>
                <a:cs typeface="Times New Roman" pitchFamily="18" charset="0"/>
              </a:rPr>
              <a:t>на 2012/2013 учебный год </a:t>
            </a:r>
            <a:br>
              <a:rPr lang="ru-RU" sz="2200" dirty="0" smtClean="0">
                <a:latin typeface="Liberation Serif" pitchFamily="18" charset="0"/>
                <a:cs typeface="Times New Roman" pitchFamily="18" charset="0"/>
              </a:rPr>
            </a:br>
            <a:r>
              <a:rPr lang="ru-RU" sz="2200" dirty="0" smtClean="0">
                <a:latin typeface="Liberation Serif" pitchFamily="18" charset="0"/>
                <a:cs typeface="Times New Roman" pitchFamily="18" charset="0"/>
              </a:rPr>
              <a:t>и </a:t>
            </a:r>
            <a:br>
              <a:rPr lang="ru-RU" sz="2200" dirty="0" smtClean="0">
                <a:latin typeface="Liberation Serif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FF0000"/>
                </a:solidFill>
                <a:latin typeface="Liberation Serif" pitchFamily="18" charset="0"/>
                <a:cs typeface="Times New Roman" pitchFamily="18" charset="0"/>
              </a:rPr>
              <a:t>Анализ</a:t>
            </a:r>
            <a:r>
              <a:rPr lang="ru-RU" sz="2200" dirty="0" smtClean="0">
                <a:latin typeface="Liberation Serif" pitchFamily="18" charset="0"/>
                <a:cs typeface="Times New Roman" pitchFamily="18" charset="0"/>
              </a:rPr>
              <a:t> учебной деятельности училища </a:t>
            </a:r>
            <a:br>
              <a:rPr lang="ru-RU" sz="2200" dirty="0" smtClean="0">
                <a:latin typeface="Liberation Serif" pitchFamily="18" charset="0"/>
                <a:cs typeface="Times New Roman" pitchFamily="18" charset="0"/>
              </a:rPr>
            </a:br>
            <a:r>
              <a:rPr lang="ru-RU" sz="2200" dirty="0" smtClean="0">
                <a:latin typeface="Liberation Serif" pitchFamily="18" charset="0"/>
                <a:cs typeface="Times New Roman" pitchFamily="18" charset="0"/>
              </a:rPr>
              <a:t>за 2011/2012 учебный год </a:t>
            </a:r>
            <a:br>
              <a:rPr lang="ru-RU" sz="2200" dirty="0" smtClean="0">
                <a:latin typeface="Liberation Serif" pitchFamily="18" charset="0"/>
                <a:cs typeface="Times New Roman" pitchFamily="18" charset="0"/>
              </a:rPr>
            </a:br>
            <a:r>
              <a:rPr lang="ru-RU" sz="2200" dirty="0" smtClean="0">
                <a:latin typeface="Liberation Serif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Liberation Serif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FF0000"/>
                </a:solidFill>
                <a:latin typeface="Liberation Serif" pitchFamily="18" charset="0"/>
                <a:cs typeface="Times New Roman" pitchFamily="18" charset="0"/>
              </a:rPr>
              <a:t>Отчет</a:t>
            </a:r>
            <a:r>
              <a:rPr lang="ru-RU" sz="2200" dirty="0" smtClean="0">
                <a:latin typeface="Liberation Serif" pitchFamily="18" charset="0"/>
                <a:cs typeface="Times New Roman" pitchFamily="18" charset="0"/>
              </a:rPr>
              <a:t> отделения КШИ о проделанной работе и достижениях учащихся за 2011/2012 учебные </a:t>
            </a:r>
            <a:r>
              <a:rPr lang="ru-RU" sz="2200" dirty="0" smtClean="0">
                <a:latin typeface="Liberation Serif" pitchFamily="18" charset="0"/>
                <a:cs typeface="Times New Roman" pitchFamily="18" charset="0"/>
              </a:rPr>
              <a:t>годы</a:t>
            </a:r>
            <a:endParaRPr lang="ru-RU" sz="2200" dirty="0" smtClean="0">
              <a:latin typeface="Liberation Serif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F14F5-FDBA-4785-986C-AD4EFF096509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1000108"/>
            <a:ext cx="3714776" cy="157163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2200" dirty="0" smtClean="0">
                <a:latin typeface="Liberation Serif" pitchFamily="18" charset="0"/>
                <a:cs typeface="Times New Roman" pitchFamily="18" charset="0"/>
              </a:rPr>
              <a:t>Годовой отчет Учреждения  по основной деятельности</a:t>
            </a:r>
            <a:br>
              <a:rPr lang="ru-RU" sz="2200" dirty="0" smtClean="0">
                <a:latin typeface="Liberation Serif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FF0000"/>
                </a:solidFill>
                <a:latin typeface="Liberation Serif" pitchFamily="18" charset="0"/>
                <a:cs typeface="Times New Roman" pitchFamily="18" charset="0"/>
              </a:rPr>
              <a:t>за</a:t>
            </a:r>
            <a:r>
              <a:rPr lang="ru-RU" sz="2200" dirty="0" smtClean="0">
                <a:latin typeface="Liberation Serif" pitchFamily="18" charset="0"/>
                <a:cs typeface="Times New Roman" pitchFamily="18" charset="0"/>
              </a:rPr>
              <a:t> 2015 год</a:t>
            </a:r>
            <a:br>
              <a:rPr lang="ru-RU" sz="2200" dirty="0" smtClean="0">
                <a:latin typeface="Liberation Serif" pitchFamily="18" charset="0"/>
                <a:cs typeface="Times New Roman" pitchFamily="18" charset="0"/>
              </a:rPr>
            </a:br>
            <a:endParaRPr lang="ru-RU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428604"/>
            <a:ext cx="34290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Liberation Serif" pitchFamily="18" charset="0"/>
                <a:cs typeface="Times New Roman" pitchFamily="18" charset="0"/>
              </a:rPr>
              <a:t>колонка 3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429256" y="500042"/>
            <a:ext cx="35004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Liberation Serif" pitchFamily="18" charset="0"/>
                <a:cs typeface="Times New Roman" pitchFamily="18" charset="0"/>
              </a:rPr>
              <a:t>колонка 4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429256" y="1214422"/>
            <a:ext cx="350046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2015 г.</a:t>
            </a:r>
          </a:p>
          <a:p>
            <a:endParaRPr lang="ru-RU" sz="2200" dirty="0">
              <a:latin typeface="Liberation Serif" pitchFamily="18" charset="0"/>
              <a:ea typeface="Liberation Serif" pitchFamily="18" charset="0"/>
              <a:cs typeface="Liberation Serif" pitchFamily="18" charset="0"/>
            </a:endParaRPr>
          </a:p>
          <a:p>
            <a:endParaRPr lang="ru-RU" sz="2200" dirty="0" smtClean="0">
              <a:latin typeface="Liberation Serif" pitchFamily="18" charset="0"/>
              <a:ea typeface="Liberation Serif" pitchFamily="18" charset="0"/>
              <a:cs typeface="Liberation Serif" pitchFamily="18" charset="0"/>
            </a:endParaRPr>
          </a:p>
          <a:p>
            <a:endParaRPr lang="ru-RU" sz="2200" dirty="0">
              <a:latin typeface="Liberation Serif" pitchFamily="18" charset="0"/>
              <a:ea typeface="Liberation Serif" pitchFamily="18" charset="0"/>
              <a:cs typeface="Liberation Serif" pitchFamily="18" charset="0"/>
            </a:endParaRPr>
          </a:p>
          <a:p>
            <a:r>
              <a:rPr lang="ru-RU" sz="22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2015 г.</a:t>
            </a:r>
          </a:p>
          <a:p>
            <a:endParaRPr lang="ru-RU" sz="2200" dirty="0">
              <a:latin typeface="Liberation Serif" pitchFamily="18" charset="0"/>
              <a:ea typeface="Liberation Serif" pitchFamily="18" charset="0"/>
              <a:cs typeface="Liberation Serif" pitchFamily="18" charset="0"/>
            </a:endParaRPr>
          </a:p>
          <a:p>
            <a:endParaRPr lang="ru-RU" sz="2200" dirty="0" smtClean="0">
              <a:latin typeface="Liberation Serif" pitchFamily="18" charset="0"/>
              <a:ea typeface="Liberation Serif" pitchFamily="18" charset="0"/>
              <a:cs typeface="Liberation Serif" pitchFamily="18" charset="0"/>
            </a:endParaRPr>
          </a:p>
          <a:p>
            <a:endParaRPr lang="ru-RU" sz="2200" dirty="0">
              <a:latin typeface="Liberation Serif" pitchFamily="18" charset="0"/>
              <a:ea typeface="Liberation Serif" pitchFamily="18" charset="0"/>
              <a:cs typeface="Liberation Serif" pitchFamily="18" charset="0"/>
            </a:endParaRPr>
          </a:p>
          <a:p>
            <a:endParaRPr lang="ru-RU" sz="2200" dirty="0" smtClean="0">
              <a:latin typeface="Liberation Serif" pitchFamily="18" charset="0"/>
              <a:ea typeface="Liberation Serif" pitchFamily="18" charset="0"/>
              <a:cs typeface="Liberation Serif" pitchFamily="18" charset="0"/>
            </a:endParaRPr>
          </a:p>
          <a:p>
            <a:r>
              <a:rPr lang="ru-RU" sz="22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2014/2015 </a:t>
            </a:r>
            <a:r>
              <a:rPr lang="ru-RU" sz="2200" dirty="0" err="1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уч</a:t>
            </a:r>
            <a:r>
              <a:rPr lang="ru-RU" sz="22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. г.</a:t>
            </a:r>
            <a:endParaRPr lang="ru-RU" sz="2200" dirty="0">
              <a:latin typeface="Liberation Serif" pitchFamily="18" charset="0"/>
              <a:ea typeface="Liberation Serif" pitchFamily="18" charset="0"/>
              <a:cs typeface="Liberation Serif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785786" y="2357430"/>
            <a:ext cx="3857652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lvl="0" fontAlgn="auto">
              <a:spcAft>
                <a:spcPts val="0"/>
              </a:spcAft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iberation Serif" pitchFamily="18" charset="0"/>
                <a:ea typeface="+mj-ea"/>
                <a:cs typeface="Times New Roman" pitchFamily="18" charset="0"/>
              </a:rPr>
              <a:t>Годовой бухгалтерский отчет Учреждения  </a:t>
            </a: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Liberation Serif" pitchFamily="18" charset="0"/>
                <a:ea typeface="+mj-ea"/>
                <a:cs typeface="Times New Roman" pitchFamily="18" charset="0"/>
              </a:rPr>
              <a:t>за</a:t>
            </a: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iberation Serif" pitchFamily="18" charset="0"/>
                <a:ea typeface="+mj-ea"/>
                <a:cs typeface="Times New Roman" pitchFamily="18" charset="0"/>
              </a:rPr>
              <a:t> 2015 го</a:t>
            </a:r>
            <a:r>
              <a:rPr lang="ru-RU" sz="2200" dirty="0">
                <a:latin typeface="Liberation Serif" pitchFamily="18" charset="0"/>
                <a:ea typeface="+mj-ea"/>
                <a:cs typeface="Times New Roman" pitchFamily="18" charset="0"/>
              </a:rPr>
              <a:t>д и пояснительная записка к нему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auto">
          <a:xfrm>
            <a:off x="785786" y="4143380"/>
            <a:ext cx="4214842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iberation Serif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iberation Serif" pitchFamily="18" charset="0"/>
                <a:ea typeface="+mj-ea"/>
                <a:cs typeface="Times New Roman" pitchFamily="18" charset="0"/>
              </a:rPr>
            </a:b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iberation Serif" pitchFamily="18" charset="0"/>
                <a:ea typeface="+mj-ea"/>
                <a:cs typeface="Times New Roman" pitchFamily="18" charset="0"/>
              </a:rPr>
              <a:t> </a:t>
            </a:r>
            <a:b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iberation Serif" pitchFamily="18" charset="0"/>
                <a:ea typeface="+mj-ea"/>
                <a:cs typeface="Times New Roman" pitchFamily="18" charset="0"/>
              </a:rPr>
            </a:b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iberation Serif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iberation Serif" pitchFamily="18" charset="0"/>
                <a:ea typeface="+mj-ea"/>
                <a:cs typeface="Times New Roman" pitchFamily="18" charset="0"/>
              </a:rPr>
            </a:br>
            <a:r>
              <a:rPr lang="ru-RU" sz="22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Аналитические отчеты училища по методической работе </a:t>
            </a:r>
            <a:r>
              <a:rPr lang="ru-RU" sz="22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/>
            </a:r>
            <a:br>
              <a:rPr lang="ru-RU" sz="22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</a:br>
            <a:r>
              <a:rPr lang="ru-RU" sz="2200" dirty="0" smtClean="0">
                <a:solidFill>
                  <a:srgbClr val="FF0000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за</a:t>
            </a:r>
            <a:r>
              <a:rPr lang="ru-RU" sz="22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 2014/2015 </a:t>
            </a:r>
            <a:r>
              <a:rPr lang="ru-RU" sz="22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учебный год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 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F14F5-FDBA-4785-986C-AD4EFF096509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85786" y="428604"/>
            <a:ext cx="34290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Liberation Serif" pitchFamily="18" charset="0"/>
                <a:cs typeface="Times New Roman" pitchFamily="18" charset="0"/>
              </a:rPr>
              <a:t>колонка 3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429256" y="500042"/>
            <a:ext cx="35004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Liberation Serif" pitchFamily="18" charset="0"/>
                <a:cs typeface="Times New Roman" pitchFamily="18" charset="0"/>
              </a:rPr>
              <a:t>колонка 4</a:t>
            </a:r>
            <a:endParaRPr lang="ru-RU" b="1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785786" y="1000108"/>
            <a:ext cx="3857652" cy="4929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lvl="0" fontAlgn="auto">
              <a:spcAft>
                <a:spcPts val="0"/>
              </a:spcAft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iberation Serif" pitchFamily="18" charset="0"/>
                <a:ea typeface="+mj-ea"/>
                <a:cs typeface="Times New Roman" pitchFamily="18" charset="0"/>
              </a:rPr>
              <a:t>Годовой план Учреждения </a:t>
            </a:r>
            <a:r>
              <a:rPr lang="ru-RU" sz="2200" dirty="0">
                <a:latin typeface="Liberation Serif" pitchFamily="18" charset="0"/>
                <a:cs typeface="Times New Roman" pitchFamily="18" charset="0"/>
              </a:rPr>
              <a:t>по основной деятельности</a:t>
            </a: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iberation Serif" pitchFamily="18" charset="0"/>
                <a:ea typeface="+mj-ea"/>
                <a:cs typeface="Times New Roman" pitchFamily="18" charset="0"/>
              </a:rPr>
              <a:t> </a:t>
            </a:r>
            <a:b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iberation Serif" pitchFamily="18" charset="0"/>
                <a:ea typeface="+mj-ea"/>
                <a:cs typeface="Times New Roman" pitchFamily="18" charset="0"/>
              </a:rPr>
            </a:b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Liberation Serif" pitchFamily="18" charset="0"/>
                <a:ea typeface="+mj-ea"/>
                <a:cs typeface="Times New Roman" pitchFamily="18" charset="0"/>
              </a:rPr>
              <a:t>на</a:t>
            </a: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iberation Serif" pitchFamily="18" charset="0"/>
                <a:ea typeface="+mj-ea"/>
                <a:cs typeface="Times New Roman" pitchFamily="18" charset="0"/>
              </a:rPr>
              <a:t> 2015 год</a:t>
            </a:r>
          </a:p>
          <a:p>
            <a:pPr lvl="0" fontAlgn="auto">
              <a:spcAft>
                <a:spcPts val="0"/>
              </a:spcAft>
              <a:defRPr/>
            </a:pPr>
            <a:endParaRPr lang="ru-RU" sz="2200" dirty="0" smtClean="0">
              <a:latin typeface="Liberation Serif" pitchFamily="18" charset="0"/>
              <a:ea typeface="+mj-ea"/>
              <a:cs typeface="Times New Roman" pitchFamily="18" charset="0"/>
            </a:endParaRPr>
          </a:p>
          <a:p>
            <a:pPr lvl="0" fontAlgn="auto">
              <a:spcAft>
                <a:spcPts val="0"/>
              </a:spcAft>
              <a:defRPr/>
            </a:pPr>
            <a:endParaRPr lang="ru-RU" sz="2200" dirty="0">
              <a:latin typeface="Liberation Serif" pitchFamily="18" charset="0"/>
              <a:ea typeface="Liberation Serif" pitchFamily="18" charset="0"/>
              <a:cs typeface="Liberation Serif" pitchFamily="18" charset="0"/>
            </a:endParaRPr>
          </a:p>
          <a:p>
            <a:pPr lvl="0" fontAlgn="auto">
              <a:spcAft>
                <a:spcPts val="0"/>
              </a:spcAft>
              <a:defRPr/>
            </a:pPr>
            <a:r>
              <a:rPr lang="ru-RU" sz="22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Бюджетная роспись </a:t>
            </a:r>
            <a:r>
              <a:rPr lang="ru-RU" sz="2200" dirty="0">
                <a:solidFill>
                  <a:srgbClr val="FF0000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на</a:t>
            </a:r>
            <a:r>
              <a:rPr lang="ru-RU" sz="22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 </a:t>
            </a:r>
            <a:r>
              <a:rPr lang="ru-RU" sz="22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2015 </a:t>
            </a:r>
            <a:r>
              <a:rPr lang="ru-RU" sz="22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финансовый год и плановый период. Бюджетная смета Департамента </a:t>
            </a:r>
            <a:r>
              <a:rPr lang="ru-RU" sz="2200" dirty="0">
                <a:solidFill>
                  <a:srgbClr val="FF0000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на</a:t>
            </a:r>
            <a:r>
              <a:rPr lang="ru-RU" sz="22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 </a:t>
            </a:r>
            <a:r>
              <a:rPr lang="ru-RU" sz="22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2015 год</a:t>
            </a:r>
            <a:endParaRPr lang="ru-RU" sz="2200" dirty="0">
              <a:latin typeface="Liberation Serif" pitchFamily="18" charset="0"/>
              <a:ea typeface="Liberation Serif" pitchFamily="18" charset="0"/>
              <a:cs typeface="Liberation Serif" pitchFamily="18" charset="0"/>
            </a:endParaRPr>
          </a:p>
          <a:p>
            <a:pPr lvl="0" fontAlgn="auto">
              <a:spcAft>
                <a:spcPts val="0"/>
              </a:spcAft>
              <a:defRPr/>
            </a:pPr>
            <a:endParaRPr lang="ru-RU" sz="2200" dirty="0">
              <a:latin typeface="Liberation Serif" pitchFamily="18" charset="0"/>
              <a:ea typeface="Liberation Serif" pitchFamily="18" charset="0"/>
              <a:cs typeface="Liberation Serif" pitchFamily="18" charset="0"/>
            </a:endParaRPr>
          </a:p>
          <a:p>
            <a:pPr lvl="0" fontAlgn="auto">
              <a:spcAft>
                <a:spcPts val="0"/>
              </a:spcAft>
              <a:defRPr/>
            </a:pPr>
            <a:endParaRPr lang="ru-RU" sz="2200" dirty="0">
              <a:latin typeface="Liberation Serif" pitchFamily="18" charset="0"/>
              <a:ea typeface="Liberation Serif" pitchFamily="18" charset="0"/>
              <a:cs typeface="Liberation Serif" pitchFamily="18" charset="0"/>
            </a:endParaRPr>
          </a:p>
          <a:p>
            <a:pPr lvl="0" fontAlgn="auto">
              <a:spcAft>
                <a:spcPts val="0"/>
              </a:spcAft>
              <a:defRPr/>
            </a:pPr>
            <a:r>
              <a:rPr lang="ru-RU" sz="22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Годовые планы работы школы </a:t>
            </a:r>
            <a:r>
              <a:rPr lang="ru-RU" sz="2200" dirty="0" smtClean="0">
                <a:solidFill>
                  <a:srgbClr val="FF0000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на</a:t>
            </a:r>
            <a:r>
              <a:rPr lang="ru-RU" sz="22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 2015 /2016 </a:t>
            </a:r>
            <a:r>
              <a:rPr lang="ru-RU" sz="22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учебный год</a:t>
            </a:r>
          </a:p>
          <a:p>
            <a:pPr lvl="0" fontAlgn="auto">
              <a:spcAft>
                <a:spcPts val="0"/>
              </a:spcAft>
              <a:defRPr/>
            </a:pPr>
            <a:endParaRPr kumimoji="0" lang="ru-RU" sz="2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500694" y="1071546"/>
            <a:ext cx="285752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2015 г.</a:t>
            </a:r>
          </a:p>
          <a:p>
            <a:endParaRPr lang="ru-RU" sz="2200" dirty="0">
              <a:latin typeface="Liberation Serif" pitchFamily="18" charset="0"/>
              <a:ea typeface="Liberation Serif" pitchFamily="18" charset="0"/>
              <a:cs typeface="Liberation Serif" pitchFamily="18" charset="0"/>
            </a:endParaRPr>
          </a:p>
          <a:p>
            <a:endParaRPr lang="ru-RU" sz="2200" dirty="0" smtClean="0">
              <a:latin typeface="Liberation Serif" pitchFamily="18" charset="0"/>
              <a:ea typeface="Liberation Serif" pitchFamily="18" charset="0"/>
              <a:cs typeface="Liberation Serif" pitchFamily="18" charset="0"/>
            </a:endParaRPr>
          </a:p>
          <a:p>
            <a:endParaRPr lang="ru-RU" sz="2200" dirty="0">
              <a:latin typeface="Liberation Serif" pitchFamily="18" charset="0"/>
              <a:ea typeface="Liberation Serif" pitchFamily="18" charset="0"/>
              <a:cs typeface="Liberation Serif" pitchFamily="18" charset="0"/>
            </a:endParaRPr>
          </a:p>
          <a:p>
            <a:endParaRPr lang="ru-RU" sz="2200" dirty="0" smtClean="0">
              <a:latin typeface="Liberation Serif" pitchFamily="18" charset="0"/>
              <a:ea typeface="Liberation Serif" pitchFamily="18" charset="0"/>
              <a:cs typeface="Liberation Serif" pitchFamily="18" charset="0"/>
            </a:endParaRPr>
          </a:p>
          <a:p>
            <a:r>
              <a:rPr lang="ru-RU" sz="22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2015 г.</a:t>
            </a:r>
          </a:p>
          <a:p>
            <a:endParaRPr lang="ru-RU" sz="2200" dirty="0">
              <a:latin typeface="Liberation Serif" pitchFamily="18" charset="0"/>
              <a:ea typeface="Liberation Serif" pitchFamily="18" charset="0"/>
              <a:cs typeface="Liberation Serif" pitchFamily="18" charset="0"/>
            </a:endParaRPr>
          </a:p>
          <a:p>
            <a:endParaRPr lang="ru-RU" sz="2200" dirty="0" smtClean="0">
              <a:latin typeface="Liberation Serif" pitchFamily="18" charset="0"/>
              <a:ea typeface="Liberation Serif" pitchFamily="18" charset="0"/>
              <a:cs typeface="Liberation Serif" pitchFamily="18" charset="0"/>
            </a:endParaRPr>
          </a:p>
          <a:p>
            <a:endParaRPr lang="ru-RU" sz="2200" dirty="0">
              <a:latin typeface="Liberation Serif" pitchFamily="18" charset="0"/>
              <a:ea typeface="Liberation Serif" pitchFamily="18" charset="0"/>
              <a:cs typeface="Liberation Serif" pitchFamily="18" charset="0"/>
            </a:endParaRPr>
          </a:p>
          <a:p>
            <a:endParaRPr lang="ru-RU" sz="2200" dirty="0" smtClean="0">
              <a:latin typeface="Liberation Serif" pitchFamily="18" charset="0"/>
              <a:ea typeface="Liberation Serif" pitchFamily="18" charset="0"/>
              <a:cs typeface="Liberation Serif" pitchFamily="18" charset="0"/>
            </a:endParaRPr>
          </a:p>
          <a:p>
            <a:endParaRPr lang="ru-RU" sz="2200" dirty="0">
              <a:latin typeface="Liberation Serif" pitchFamily="18" charset="0"/>
              <a:ea typeface="Liberation Serif" pitchFamily="18" charset="0"/>
              <a:cs typeface="Liberation Serif" pitchFamily="18" charset="0"/>
            </a:endParaRPr>
          </a:p>
          <a:p>
            <a:r>
              <a:rPr lang="ru-RU" sz="22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2015/2016  </a:t>
            </a:r>
            <a:r>
              <a:rPr lang="ru-RU" sz="2200" dirty="0" err="1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уч</a:t>
            </a:r>
            <a:r>
              <a:rPr lang="ru-RU" sz="22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. г.</a:t>
            </a:r>
          </a:p>
          <a:p>
            <a:endParaRPr lang="ru-RU" sz="2200" dirty="0">
              <a:latin typeface="Liberation Serif" pitchFamily="18" charset="0"/>
              <a:ea typeface="Liberation Serif" pitchFamily="18" charset="0"/>
              <a:cs typeface="Liberation Serif" pitchFamily="18" charset="0"/>
            </a:endParaRP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F14F5-FDBA-4785-986C-AD4EFF096509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1714488"/>
            <a:ext cx="7572400" cy="4000527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24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Указывается срок </a:t>
            </a:r>
            <a:r>
              <a:rPr lang="ru-RU" sz="24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хранения документов, вошедших в дело, согласно:</a:t>
            </a:r>
            <a:br>
              <a:rPr lang="ru-RU" sz="24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</a:br>
            <a:r>
              <a:rPr lang="ru-RU" sz="24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- номенклатуре дел организации;</a:t>
            </a:r>
            <a:br>
              <a:rPr lang="ru-RU" sz="24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</a:br>
            <a:r>
              <a:rPr lang="ru-RU" sz="24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- перечню </a:t>
            </a:r>
            <a:r>
              <a:rPr lang="ru-RU" sz="24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типовых управленческих архивных документов, образующихся в процессе деятельности государственных органов, органов местного самоуправления и организаций, с указанием сроков их </a:t>
            </a:r>
            <a:r>
              <a:rPr lang="ru-RU" sz="24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хранения, </a:t>
            </a:r>
            <a:r>
              <a:rPr lang="ru-RU" sz="24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утвержден Приказом </a:t>
            </a:r>
            <a:r>
              <a:rPr lang="ru-RU" sz="2400" dirty="0" err="1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Росархива</a:t>
            </a:r>
            <a:r>
              <a:rPr lang="ru-RU" sz="24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 № 236 от </a:t>
            </a:r>
            <a:r>
              <a:rPr lang="ru-RU" sz="24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20.12.2019  </a:t>
            </a:r>
            <a:br>
              <a:rPr lang="ru-RU" sz="24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</a:br>
            <a:r>
              <a:rPr lang="ru-RU" sz="24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/>
            </a:r>
            <a:br>
              <a:rPr lang="ru-RU" sz="24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</a:br>
            <a:r>
              <a:rPr lang="ru-RU" sz="24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В зависимости от документов :</a:t>
            </a:r>
            <a:br>
              <a:rPr lang="ru-RU" sz="24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</a:br>
            <a:r>
              <a:rPr lang="ru-RU" sz="2200" i="1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«75 лет» или «50 лет» </a:t>
            </a:r>
            <a:br>
              <a:rPr lang="ru-RU" sz="2200" i="1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</a:br>
            <a:r>
              <a:rPr lang="ru-RU" sz="2200" i="1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 «75 лет ЭПК» или «50 лет ЭПК»</a:t>
            </a:r>
            <a:endParaRPr lang="ru-RU" sz="2400" i="1" dirty="0">
              <a:latin typeface="Liberation Serif" pitchFamily="18" charset="0"/>
              <a:ea typeface="Liberation Serif" pitchFamily="18" charset="0"/>
              <a:cs typeface="Liberation Serif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57290" y="773652"/>
            <a:ext cx="40004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Liberation Serif" pitchFamily="18" charset="0"/>
                <a:cs typeface="Times New Roman" pitchFamily="18" charset="0"/>
              </a:rPr>
              <a:t>Опись </a:t>
            </a:r>
            <a:r>
              <a:rPr lang="ru-RU" b="1" dirty="0" smtClean="0">
                <a:latin typeface="Liberation Serif" pitchFamily="18" charset="0"/>
                <a:cs typeface="Times New Roman" pitchFamily="18" charset="0"/>
              </a:rPr>
              <a:t>дел по личному составу </a:t>
            </a:r>
            <a:r>
              <a:rPr lang="ru-RU" b="1" dirty="0" smtClean="0">
                <a:latin typeface="Liberation Serif" pitchFamily="18" charset="0"/>
                <a:cs typeface="Times New Roman" pitchFamily="18" charset="0"/>
              </a:rPr>
              <a:t>колонка 5</a:t>
            </a:r>
            <a:endParaRPr lang="ru-RU" b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F14F5-FDBA-4785-986C-AD4EFF096509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1643062"/>
            <a:ext cx="7572400" cy="4286267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2900" dirty="0" smtClean="0">
                <a:latin typeface="Liberation Serif" pitchFamily="18" charset="0"/>
              </a:rPr>
              <a:t>арабскими цифрами, разделенными точкой: </a:t>
            </a:r>
            <a:br>
              <a:rPr lang="ru-RU" sz="2900" dirty="0" smtClean="0">
                <a:latin typeface="Liberation Serif" pitchFamily="18" charset="0"/>
              </a:rPr>
            </a:br>
            <a:r>
              <a:rPr lang="ru-RU" sz="2900" dirty="0" smtClean="0">
                <a:latin typeface="Liberation Serif" pitchFamily="18" charset="0"/>
              </a:rPr>
              <a:t>05.06.2016 </a:t>
            </a:r>
            <a:br>
              <a:rPr lang="ru-RU" sz="2900" dirty="0" smtClean="0">
                <a:latin typeface="Liberation Serif" pitchFamily="18" charset="0"/>
              </a:rPr>
            </a:br>
            <a:r>
              <a:rPr lang="ru-RU" sz="2900" dirty="0" smtClean="0">
                <a:latin typeface="Liberation Serif" pitchFamily="18" charset="0"/>
              </a:rPr>
              <a:t/>
            </a:r>
            <a:br>
              <a:rPr lang="ru-RU" sz="2900" dirty="0" smtClean="0">
                <a:latin typeface="Liberation Serif" pitchFamily="18" charset="0"/>
              </a:rPr>
            </a:br>
            <a:r>
              <a:rPr lang="ru-RU" sz="2900" dirty="0" smtClean="0">
                <a:latin typeface="Liberation Serif" pitchFamily="18" charset="0"/>
              </a:rPr>
              <a:t>словесно-цифровым способом, </a:t>
            </a:r>
            <a:br>
              <a:rPr lang="ru-RU" sz="2900" dirty="0" smtClean="0">
                <a:latin typeface="Liberation Serif" pitchFamily="18" charset="0"/>
              </a:rPr>
            </a:br>
            <a:r>
              <a:rPr lang="ru-RU" sz="2900" dirty="0" smtClean="0">
                <a:latin typeface="Liberation Serif" pitchFamily="18" charset="0"/>
              </a:rPr>
              <a:t>например: 5 июня 2016 года</a:t>
            </a:r>
            <a:br>
              <a:rPr lang="ru-RU" sz="2900" dirty="0" smtClean="0">
                <a:latin typeface="Liberation Serif" pitchFamily="18" charset="0"/>
              </a:rPr>
            </a:br>
            <a:r>
              <a:rPr lang="ru-RU" sz="2900" dirty="0" smtClean="0">
                <a:latin typeface="Liberation Serif" pitchFamily="18" charset="0"/>
              </a:rPr>
              <a:t/>
            </a:r>
            <a:br>
              <a:rPr lang="ru-RU" sz="2900" dirty="0" smtClean="0">
                <a:latin typeface="Liberation Serif" pitchFamily="18" charset="0"/>
              </a:rPr>
            </a:br>
            <a:r>
              <a:rPr lang="ru-RU" sz="2900" dirty="0" smtClean="0">
                <a:latin typeface="Liberation Serif" pitchFamily="18" charset="0"/>
                <a:cs typeface="Times New Roman" pitchFamily="18" charset="0"/>
              </a:rPr>
              <a:t>19 мая – </a:t>
            </a:r>
            <a:br>
              <a:rPr lang="ru-RU" sz="2900" dirty="0" smtClean="0">
                <a:latin typeface="Liberation Serif" pitchFamily="18" charset="0"/>
                <a:cs typeface="Times New Roman" pitchFamily="18" charset="0"/>
              </a:rPr>
            </a:br>
            <a:r>
              <a:rPr lang="ru-RU" sz="2900" dirty="0" smtClean="0">
                <a:latin typeface="Liberation Serif" pitchFamily="18" charset="0"/>
                <a:cs typeface="Times New Roman" pitchFamily="18" charset="0"/>
              </a:rPr>
              <a:t>26 мая 2015 г.</a:t>
            </a:r>
            <a:br>
              <a:rPr lang="ru-RU" sz="2900" dirty="0" smtClean="0">
                <a:latin typeface="Liberation Serif" pitchFamily="18" charset="0"/>
                <a:cs typeface="Times New Roman" pitchFamily="18" charset="0"/>
              </a:rPr>
            </a:br>
            <a:r>
              <a:rPr lang="ru-RU" sz="2900" dirty="0" smtClean="0">
                <a:latin typeface="Liberation Serif" pitchFamily="18" charset="0"/>
                <a:cs typeface="Times New Roman" pitchFamily="18" charset="0"/>
              </a:rPr>
              <a:t/>
            </a:r>
            <a:br>
              <a:rPr lang="ru-RU" sz="2900" dirty="0" smtClean="0">
                <a:latin typeface="Liberation Serif" pitchFamily="18" charset="0"/>
                <a:cs typeface="Times New Roman" pitchFamily="18" charset="0"/>
              </a:rPr>
            </a:br>
            <a:r>
              <a:rPr lang="ru-RU" sz="2900" dirty="0" smtClean="0">
                <a:latin typeface="Liberation Serif" pitchFamily="18" charset="0"/>
                <a:cs typeface="Times New Roman" pitchFamily="18" charset="0"/>
              </a:rPr>
              <a:t>19 мая 2014 г. – </a:t>
            </a:r>
            <a:br>
              <a:rPr lang="ru-RU" sz="2900" dirty="0" smtClean="0">
                <a:latin typeface="Liberation Serif" pitchFamily="18" charset="0"/>
                <a:cs typeface="Times New Roman" pitchFamily="18" charset="0"/>
              </a:rPr>
            </a:br>
            <a:r>
              <a:rPr lang="ru-RU" sz="2900" dirty="0" smtClean="0">
                <a:latin typeface="Liberation Serif" pitchFamily="18" charset="0"/>
                <a:cs typeface="Times New Roman" pitchFamily="18" charset="0"/>
              </a:rPr>
              <a:t>6 октября 2015 г.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57290" y="773652"/>
            <a:ext cx="40004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Liberation Serif" pitchFamily="18" charset="0"/>
                <a:cs typeface="Times New Roman" pitchFamily="18" charset="0"/>
              </a:rPr>
              <a:t>ОФОРМЛЕНИЕ ДАТЫ</a:t>
            </a:r>
            <a:endParaRPr lang="ru-RU" b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F14F5-FDBA-4785-986C-AD4EFF096509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571500"/>
            <a:ext cx="8229600" cy="5929313"/>
          </a:xfrm>
        </p:spPr>
        <p:txBody>
          <a:bodyPr rtlCol="0">
            <a:normAutofit/>
          </a:bodyPr>
          <a:lstStyle/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5" name="TextBox 3"/>
          <p:cNvSpPr txBox="1">
            <a:spLocks noChangeArrowheads="1"/>
          </p:cNvSpPr>
          <p:nvPr/>
        </p:nvSpPr>
        <p:spPr bwMode="auto">
          <a:xfrm>
            <a:off x="1357313" y="3071813"/>
            <a:ext cx="53292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077" name="Прямоугольник 7"/>
          <p:cNvSpPr>
            <a:spLocks noChangeArrowheads="1"/>
          </p:cNvSpPr>
          <p:nvPr/>
        </p:nvSpPr>
        <p:spPr bwMode="auto">
          <a:xfrm>
            <a:off x="857224" y="1285860"/>
            <a:ext cx="750096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Liberation Serif" pitchFamily="18" charset="0"/>
                <a:cs typeface="Times New Roman" pitchFamily="18" charset="0"/>
              </a:rPr>
              <a:t>Правила организации хранения, комплектования, учета и использования документов архивного фонда Российской Федерации и других архивных документов в органах государственной власти, органах местного самоуправления и организациях (М.,2015</a:t>
            </a:r>
            <a:r>
              <a:rPr lang="ru-RU" sz="2400" dirty="0" smtClean="0">
                <a:latin typeface="Liberation Serif" pitchFamily="18" charset="0"/>
                <a:cs typeface="Times New Roman" pitchFamily="18" charset="0"/>
              </a:rPr>
              <a:t>).</a:t>
            </a:r>
          </a:p>
          <a:p>
            <a:pPr algn="just"/>
            <a:endParaRPr lang="ru-RU" sz="2400" dirty="0" smtClean="0">
              <a:latin typeface="Liberation Serif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Методические рекомендации по применению Правил организации хранения, комплектования, учета и использования документов Архивного фонда Российской Федерации и других архивных документов в государственных органах, органах местного самоуправления и </a:t>
            </a:r>
            <a:r>
              <a:rPr lang="ru-RU" sz="24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организациях (ВНИИДАД, 2016)</a:t>
            </a:r>
            <a:r>
              <a:rPr lang="ru-RU" sz="2400" dirty="0" smtClean="0">
                <a:latin typeface="Liberation Serif" pitchFamily="18" charset="0"/>
              </a:rPr>
              <a:t>.</a:t>
            </a:r>
            <a:endParaRPr lang="ru-RU" sz="2400" dirty="0" smtClean="0">
              <a:latin typeface="Liberation Serif" pitchFamily="18" charset="0"/>
              <a:ea typeface="Liberation Serif" pitchFamily="18" charset="0"/>
              <a:cs typeface="Liberation Serif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F14F5-FDBA-4785-986C-AD4EFF096509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071538" y="571480"/>
            <a:ext cx="70723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Liberation Serif" pitchFamily="18" charset="0"/>
                <a:cs typeface="Times New Roman" pitchFamily="18" charset="0"/>
              </a:rPr>
              <a:t>НОРМАТИВНО-МЕТОДИЧЕСКИЕ АКТЫ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1357298"/>
            <a:ext cx="8229600" cy="3714776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ru-RU" sz="2400" b="1" i="1" dirty="0" smtClean="0">
                <a:latin typeface="Liberation Serif" pitchFamily="18" charset="0"/>
                <a:cs typeface="Times New Roman" pitchFamily="18" charset="0"/>
              </a:rPr>
              <a:t>неправильно</a:t>
            </a:r>
            <a:r>
              <a:rPr lang="ru-RU" sz="2400" i="1" dirty="0" smtClean="0">
                <a:latin typeface="Liberation Serif" pitchFamily="18" charset="0"/>
                <a:cs typeface="Times New Roman" pitchFamily="18" charset="0"/>
              </a:rPr>
              <a:t> – </a:t>
            </a:r>
            <a:r>
              <a:rPr lang="ru-RU" sz="2700" dirty="0" smtClean="0">
                <a:latin typeface="Liberation Serif" pitchFamily="18" charset="0"/>
                <a:cs typeface="Times New Roman" pitchFamily="18" charset="0"/>
              </a:rPr>
              <a:t>Годовые </a:t>
            </a:r>
            <a:r>
              <a:rPr lang="ru-RU" sz="2700" dirty="0" smtClean="0">
                <a:solidFill>
                  <a:srgbClr val="FF0000"/>
                </a:solidFill>
                <a:latin typeface="Liberation Serif" pitchFamily="18" charset="0"/>
                <a:cs typeface="Times New Roman" pitchFamily="18" charset="0"/>
              </a:rPr>
              <a:t>стат.</a:t>
            </a:r>
            <a:r>
              <a:rPr lang="ru-RU" sz="2700" dirty="0" smtClean="0">
                <a:latin typeface="Liberation Serif" pitchFamily="18" charset="0"/>
                <a:cs typeface="Times New Roman" pitchFamily="18" charset="0"/>
              </a:rPr>
              <a:t> отчеты об использовании финансовых средств Управления (ф. № 12-Ф) за    2013 год							</a:t>
            </a:r>
            <a:br>
              <a:rPr lang="ru-RU" sz="2700" dirty="0" smtClean="0">
                <a:latin typeface="Liberation Serif" pitchFamily="18" charset="0"/>
                <a:cs typeface="Times New Roman" pitchFamily="18" charset="0"/>
              </a:rPr>
            </a:br>
            <a:r>
              <a:rPr lang="ru-RU" sz="2700" dirty="0" smtClean="0">
                <a:latin typeface="Liberation Serif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Liberation Serif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Liberation Serif" pitchFamily="18" charset="0"/>
                <a:cs typeface="Times New Roman" pitchFamily="18" charset="0"/>
              </a:rPr>
              <a:t>правильно</a:t>
            </a:r>
            <a:r>
              <a:rPr lang="ru-RU" sz="2400" i="1" dirty="0" smtClean="0">
                <a:latin typeface="Liberation Serif" pitchFamily="18" charset="0"/>
                <a:cs typeface="Times New Roman" pitchFamily="18" charset="0"/>
              </a:rPr>
              <a:t> – </a:t>
            </a:r>
            <a:r>
              <a:rPr lang="ru-RU" sz="2700" dirty="0" smtClean="0">
                <a:latin typeface="Liberation Serif" pitchFamily="18" charset="0"/>
                <a:cs typeface="Times New Roman" pitchFamily="18" charset="0"/>
              </a:rPr>
              <a:t>Годовые </a:t>
            </a:r>
            <a:r>
              <a:rPr lang="ru-RU" sz="2700" dirty="0" smtClean="0">
                <a:solidFill>
                  <a:srgbClr val="FF0000"/>
                </a:solidFill>
                <a:latin typeface="Liberation Serif" pitchFamily="18" charset="0"/>
                <a:cs typeface="Times New Roman" pitchFamily="18" charset="0"/>
              </a:rPr>
              <a:t>статистические</a:t>
            </a:r>
            <a:r>
              <a:rPr lang="ru-RU" sz="2700" dirty="0" smtClean="0">
                <a:latin typeface="Liberation Serif" pitchFamily="18" charset="0"/>
                <a:cs typeface="Times New Roman" pitchFamily="18" charset="0"/>
              </a:rPr>
              <a:t> отчеты об использовании финансовых средств Управления (ф. № 12-Ф) за </a:t>
            </a:r>
            <a:r>
              <a:rPr lang="ru-RU" sz="2400" dirty="0" smtClean="0">
                <a:latin typeface="Liberation Serif" pitchFamily="18" charset="0"/>
                <a:cs typeface="Times New Roman" pitchFamily="18" charset="0"/>
              </a:rPr>
              <a:t>2013 год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beration Serif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F14F5-FDBA-4785-986C-AD4EFF096509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000100" y="714356"/>
            <a:ext cx="52864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Liberation Serif" pitchFamily="18" charset="0"/>
                <a:cs typeface="Times New Roman" pitchFamily="18" charset="0"/>
              </a:rPr>
              <a:t>СОКРАЩЕНИЕ СЛОВ  В  ЗАГОЛОВКАХ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00298" y="5357826"/>
            <a:ext cx="59293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latin typeface="Liberation Serif" pitchFamily="18" charset="0"/>
                <a:cs typeface="Times New Roman" pitchFamily="18" charset="0"/>
              </a:rPr>
              <a:t>сокращения допускаются только те, которые представлены в списке сокращений 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714348" y="1428736"/>
            <a:ext cx="7586689" cy="2571768"/>
          </a:xfrm>
        </p:spPr>
        <p:txBody>
          <a:bodyPr/>
          <a:lstStyle/>
          <a:p>
            <a:pPr algn="l"/>
            <a:r>
              <a:rPr lang="ru-RU" sz="2400" dirty="0" smtClean="0">
                <a:latin typeface="Liberation Serif" pitchFamily="18" charset="0"/>
                <a:cs typeface="Times New Roman" pitchFamily="18" charset="0"/>
              </a:rPr>
              <a:t>Документы (справки, акты, докладные записки) о проверках работы спортивной школы за 2013 год. </a:t>
            </a:r>
            <a:br>
              <a:rPr lang="ru-RU" sz="2400" dirty="0" smtClean="0">
                <a:latin typeface="Liberation Serif" pitchFamily="18" charset="0"/>
                <a:cs typeface="Times New Roman" pitchFamily="18" charset="0"/>
              </a:rPr>
            </a:br>
            <a:r>
              <a:rPr lang="ru-RU" sz="2400" dirty="0" smtClean="0">
                <a:latin typeface="Liberation Serif" pitchFamily="18" charset="0"/>
                <a:cs typeface="Times New Roman" pitchFamily="18" charset="0"/>
              </a:rPr>
              <a:t>Том 1</a:t>
            </a:r>
            <a:br>
              <a:rPr lang="ru-RU" sz="2400" dirty="0" smtClean="0">
                <a:latin typeface="Liberation Serif" pitchFamily="18" charset="0"/>
                <a:cs typeface="Times New Roman" pitchFamily="18" charset="0"/>
              </a:rPr>
            </a:br>
            <a:r>
              <a:rPr lang="ru-RU" sz="2400" dirty="0" smtClean="0">
                <a:latin typeface="Liberation Serif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Liberation Serif" pitchFamily="18" charset="0"/>
                <a:cs typeface="Times New Roman" pitchFamily="18" charset="0"/>
              </a:rPr>
            </a:br>
            <a:r>
              <a:rPr lang="ru-RU" sz="2400" dirty="0" smtClean="0">
                <a:latin typeface="Liberation Serif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Liberation Serif" pitchFamily="18" charset="0"/>
                <a:cs typeface="Times New Roman" pitchFamily="18" charset="0"/>
              </a:rPr>
            </a:br>
            <a:r>
              <a:rPr lang="ru-RU" sz="2400" dirty="0" smtClean="0">
                <a:latin typeface="Liberation Serif" pitchFamily="18" charset="0"/>
                <a:cs typeface="Times New Roman" pitchFamily="18" charset="0"/>
              </a:rPr>
              <a:t>То же, том 2</a:t>
            </a: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1643042" y="4500570"/>
            <a:ext cx="671517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 smtClean="0">
                <a:latin typeface="Liberation Serif" pitchFamily="18" charset="0"/>
                <a:cs typeface="Times New Roman" pitchFamily="18" charset="0"/>
              </a:rPr>
              <a:t>При делении дела на тома, документы этого дела должны относиться </a:t>
            </a:r>
            <a:r>
              <a:rPr lang="ru-RU" sz="2000" i="1" dirty="0" smtClean="0">
                <a:latin typeface="Liberation Serif" pitchFamily="18" charset="0"/>
                <a:cs typeface="Times New Roman" pitchFamily="18" charset="0"/>
              </a:rPr>
              <a:t>к одному </a:t>
            </a:r>
            <a:r>
              <a:rPr lang="ru-RU" sz="2000" i="1" dirty="0" smtClean="0">
                <a:latin typeface="Liberation Serif" pitchFamily="18" charset="0"/>
                <a:cs typeface="Times New Roman" pitchFamily="18" charset="0"/>
              </a:rPr>
              <a:t>периоду, при этом крайние </a:t>
            </a:r>
            <a:r>
              <a:rPr lang="ru-RU" sz="2000" i="1" dirty="0" smtClean="0">
                <a:latin typeface="Liberation Serif" pitchFamily="18" charset="0"/>
                <a:cs typeface="Times New Roman" pitchFamily="18" charset="0"/>
              </a:rPr>
              <a:t>даты полученных томов (в </a:t>
            </a:r>
            <a:r>
              <a:rPr lang="ru-RU" sz="2000" i="1" dirty="0" smtClean="0">
                <a:latin typeface="Liberation Serif" pitchFamily="18" charset="0"/>
                <a:cs typeface="Times New Roman" pitchFamily="18" charset="0"/>
              </a:rPr>
              <a:t>колонке </a:t>
            </a:r>
            <a:r>
              <a:rPr lang="ru-RU" sz="2000" i="1" dirty="0" smtClean="0">
                <a:latin typeface="Liberation Serif" pitchFamily="18" charset="0"/>
                <a:cs typeface="Times New Roman" pitchFamily="18" charset="0"/>
              </a:rPr>
              <a:t>4) </a:t>
            </a:r>
            <a:r>
              <a:rPr lang="ru-RU" sz="2000" i="1" dirty="0" smtClean="0">
                <a:latin typeface="Liberation Serif" pitchFamily="18" charset="0"/>
                <a:cs typeface="Times New Roman" pitchFamily="18" charset="0"/>
              </a:rPr>
              <a:t>должны совпадать. </a:t>
            </a:r>
          </a:p>
          <a:p>
            <a:r>
              <a:rPr lang="ru-RU" sz="2000" i="1" dirty="0" smtClean="0">
                <a:latin typeface="Liberation Serif" pitchFamily="18" charset="0"/>
                <a:cs typeface="Times New Roman" pitchFamily="18" charset="0"/>
              </a:rPr>
              <a:t>Если </a:t>
            </a:r>
            <a:r>
              <a:rPr lang="ru-RU" sz="2000" i="1" dirty="0" smtClean="0">
                <a:latin typeface="Liberation Serif" pitchFamily="18" charset="0"/>
                <a:cs typeface="Times New Roman" pitchFamily="18" charset="0"/>
              </a:rPr>
              <a:t>нет, </a:t>
            </a:r>
            <a:r>
              <a:rPr lang="ru-RU" sz="2000" i="1" dirty="0" smtClean="0">
                <a:latin typeface="Liberation Serif" pitchFamily="18" charset="0"/>
                <a:cs typeface="Times New Roman" pitchFamily="18" charset="0"/>
              </a:rPr>
              <a:t>то в заголовке </a:t>
            </a:r>
            <a:r>
              <a:rPr lang="ru-RU" sz="2000" i="1" dirty="0" smtClean="0">
                <a:latin typeface="Liberation Serif" pitchFamily="18" charset="0"/>
                <a:cs typeface="Times New Roman" pitchFamily="18" charset="0"/>
              </a:rPr>
              <a:t>указываем </a:t>
            </a:r>
            <a:r>
              <a:rPr lang="ru-RU" sz="2000" i="1" dirty="0" smtClean="0">
                <a:latin typeface="Liberation Serif" pitchFamily="18" charset="0"/>
                <a:cs typeface="Times New Roman" pitchFamily="18" charset="0"/>
              </a:rPr>
              <a:t>период, </a:t>
            </a:r>
            <a:r>
              <a:rPr lang="ru-RU" sz="2000" i="1" dirty="0" smtClean="0">
                <a:latin typeface="Liberation Serif" pitchFamily="18" charset="0"/>
                <a:cs typeface="Times New Roman" pitchFamily="18" charset="0"/>
              </a:rPr>
              <a:t>вместо  </a:t>
            </a:r>
            <a:r>
              <a:rPr lang="ru-RU" sz="2000" i="1" dirty="0" smtClean="0">
                <a:latin typeface="Liberation Serif" pitchFamily="18" charset="0"/>
                <a:cs typeface="Times New Roman" pitchFamily="18" charset="0"/>
              </a:rPr>
              <a:t>тома</a:t>
            </a:r>
            <a:r>
              <a:rPr lang="ru-RU" sz="2000" i="1" dirty="0" smtClean="0">
                <a:latin typeface="Liberation Serif" pitchFamily="18" charset="0"/>
                <a:cs typeface="Times New Roman" pitchFamily="18" charset="0"/>
              </a:rPr>
              <a:t>. </a:t>
            </a:r>
            <a:endParaRPr lang="ru-RU" sz="2000" i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F14F5-FDBA-4785-986C-AD4EFF096509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071670" y="714356"/>
            <a:ext cx="34290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Liberation Serif" pitchFamily="18" charset="0"/>
                <a:cs typeface="Times New Roman" pitchFamily="18" charset="0"/>
              </a:rPr>
              <a:t>ТОМИРОВАНИЕ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785786" y="1785926"/>
            <a:ext cx="7858152" cy="3097220"/>
          </a:xfrm>
        </p:spPr>
        <p:txBody>
          <a:bodyPr/>
          <a:lstStyle/>
          <a:p>
            <a:pPr algn="l"/>
            <a:r>
              <a:rPr lang="ru-RU" sz="2400" dirty="0" smtClean="0">
                <a:latin typeface="Liberation Serif" pitchFamily="18" charset="0"/>
                <a:cs typeface="Times New Roman" pitchFamily="18" charset="0"/>
              </a:rPr>
              <a:t>Протоколы № 1 - 6 заседаний комиссии за январь-май</a:t>
            </a:r>
            <a:br>
              <a:rPr lang="ru-RU" sz="2400" dirty="0" smtClean="0">
                <a:latin typeface="Liberation Serif" pitchFamily="18" charset="0"/>
                <a:cs typeface="Times New Roman" pitchFamily="18" charset="0"/>
              </a:rPr>
            </a:br>
            <a:r>
              <a:rPr lang="ru-RU" sz="2400" dirty="0" smtClean="0">
                <a:latin typeface="Liberation Serif" pitchFamily="18" charset="0"/>
                <a:cs typeface="Times New Roman" pitchFamily="18" charset="0"/>
              </a:rPr>
              <a:t>2013 года</a:t>
            </a:r>
            <a:br>
              <a:rPr lang="ru-RU" sz="2400" dirty="0" smtClean="0">
                <a:latin typeface="Liberation Serif" pitchFamily="18" charset="0"/>
                <a:cs typeface="Times New Roman" pitchFamily="18" charset="0"/>
              </a:rPr>
            </a:br>
            <a:r>
              <a:rPr lang="ru-RU" sz="2400" dirty="0" smtClean="0">
                <a:latin typeface="Liberation Serif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Liberation Serif" pitchFamily="18" charset="0"/>
                <a:cs typeface="Times New Roman" pitchFamily="18" charset="0"/>
              </a:rPr>
            </a:br>
            <a:r>
              <a:rPr lang="ru-RU" sz="2400" dirty="0" smtClean="0">
                <a:latin typeface="Liberation Serif" pitchFamily="18" charset="0"/>
                <a:cs typeface="Times New Roman" pitchFamily="18" charset="0"/>
              </a:rPr>
              <a:t>То же, № 7 - 9 за июнь – сентябрь</a:t>
            </a:r>
            <a:br>
              <a:rPr lang="ru-RU" sz="2400" dirty="0" smtClean="0">
                <a:latin typeface="Liberation Serif" pitchFamily="18" charset="0"/>
                <a:cs typeface="Times New Roman" pitchFamily="18" charset="0"/>
              </a:rPr>
            </a:br>
            <a:r>
              <a:rPr lang="ru-RU" sz="2400" dirty="0" smtClean="0">
                <a:latin typeface="Liberation Serif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Liberation Serif" pitchFamily="18" charset="0"/>
                <a:cs typeface="Times New Roman" pitchFamily="18" charset="0"/>
              </a:rPr>
            </a:br>
            <a:r>
              <a:rPr lang="ru-RU" sz="2400" dirty="0" smtClean="0">
                <a:latin typeface="Liberation Serif" pitchFamily="18" charset="0"/>
                <a:cs typeface="Times New Roman" pitchFamily="18" charset="0"/>
              </a:rPr>
              <a:t>То же, № 10 - 13 за октябрь - декабрь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285884" y="105940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ИСПОЛЬЗОВАНИЕ – «То </a:t>
            </a:r>
            <a:r>
              <a:rPr lang="ru-RU" b="1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же»</a:t>
            </a:r>
            <a:endParaRPr lang="ru-RU" b="1" dirty="0">
              <a:latin typeface="Liberation Serif" pitchFamily="18" charset="0"/>
              <a:ea typeface="Liberation Serif" pitchFamily="18" charset="0"/>
              <a:cs typeface="Liberation Serif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F14F5-FDBA-4785-986C-AD4EFF096509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1500174"/>
            <a:ext cx="7572375" cy="192882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2400" dirty="0" smtClean="0">
                <a:latin typeface="Liberation Serif" pitchFamily="18" charset="0"/>
                <a:cs typeface="Times New Roman" pitchFamily="18" charset="0"/>
              </a:rPr>
              <a:t>В данную опись внесено  34 (тридцать  четыре)  дела  с № 55 по № 88,  в том числе </a:t>
            </a:r>
            <a:br>
              <a:rPr lang="ru-RU" sz="2400" dirty="0" smtClean="0">
                <a:latin typeface="Liberation Serif" pitchFamily="18" charset="0"/>
                <a:cs typeface="Times New Roman" pitchFamily="18" charset="0"/>
              </a:rPr>
            </a:br>
            <a:r>
              <a:rPr lang="ru-RU" sz="2400" dirty="0" smtClean="0">
                <a:latin typeface="Liberation Serif" pitchFamily="18" charset="0"/>
                <a:cs typeface="Times New Roman" pitchFamily="18" charset="0"/>
              </a:rPr>
              <a:t>литерные номера: нет;</a:t>
            </a:r>
            <a:br>
              <a:rPr lang="ru-RU" sz="2400" dirty="0" smtClean="0">
                <a:latin typeface="Liberation Serif" pitchFamily="18" charset="0"/>
                <a:cs typeface="Times New Roman" pitchFamily="18" charset="0"/>
              </a:rPr>
            </a:br>
            <a:r>
              <a:rPr lang="ru-RU" sz="2400" dirty="0" smtClean="0">
                <a:latin typeface="Liberation Serif" pitchFamily="18" charset="0"/>
                <a:cs typeface="Times New Roman" pitchFamily="18" charset="0"/>
              </a:rPr>
              <a:t>пропущенные номера: нет</a:t>
            </a:r>
            <a:r>
              <a:rPr lang="ru-RU" sz="2400" dirty="0" smtClean="0">
                <a:latin typeface="Liberation Serif" pitchFamily="18" charset="0"/>
                <a:cs typeface="Times New Roman" pitchFamily="18" charset="0"/>
              </a:rPr>
              <a:t>.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357290" y="987966"/>
            <a:ext cx="25071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ИТОГОВАЯ ЗАПИСЬ</a:t>
            </a:r>
            <a:endParaRPr lang="ru-RU" b="1" dirty="0">
              <a:latin typeface="Liberation Serif" pitchFamily="18" charset="0"/>
              <a:ea typeface="Liberation Serif" pitchFamily="18" charset="0"/>
              <a:cs typeface="Liberation Serif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F14F5-FDBA-4785-986C-AD4EFF096509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57356" y="714356"/>
            <a:ext cx="45720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Liberation Serif" pitchFamily="18" charset="0"/>
                <a:cs typeface="Times New Roman" pitchFamily="18" charset="0"/>
              </a:rPr>
              <a:t>ДОПОЛНИТЕЛЬНО</a:t>
            </a:r>
            <a:endParaRPr lang="ru-RU" b="1" dirty="0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500034" y="1500174"/>
            <a:ext cx="828680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80000" lvl="0"/>
            <a:r>
              <a:rPr lang="ru-RU" sz="2400" dirty="0" smtClean="0">
                <a:latin typeface="Liberation Serif" pitchFamily="18" charset="0"/>
              </a:rPr>
              <a:t>Справка о не полноте состава (с объяснением причин) составляется в свободной форме при отсутствии дел постоянного срока хранения, заявленных в номенклатуре дел за соответствующий год.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42910" y="3357562"/>
            <a:ext cx="828680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Liberation Serif" pitchFamily="18" charset="0"/>
              </a:rPr>
              <a:t>Историческая справка или дополнение составляются к фонду.  </a:t>
            </a:r>
            <a:br>
              <a:rPr lang="ru-RU" sz="2400" dirty="0" smtClean="0">
                <a:latin typeface="Liberation Serif" pitchFamily="18" charset="0"/>
              </a:rPr>
            </a:br>
            <a:r>
              <a:rPr lang="ru-RU" sz="2400" dirty="0" smtClean="0">
                <a:latin typeface="Liberation Serif" pitchFamily="18" charset="0"/>
              </a:rPr>
              <a:t>То </a:t>
            </a:r>
            <a:r>
              <a:rPr lang="ru-RU" sz="2400" dirty="0" smtClean="0">
                <a:latin typeface="Liberation Serif" pitchFamily="18" charset="0"/>
              </a:rPr>
              <a:t>есть, </a:t>
            </a:r>
            <a:r>
              <a:rPr lang="ru-RU" sz="2400" dirty="0" smtClean="0">
                <a:latin typeface="Liberation Serif" pitchFamily="18" charset="0"/>
              </a:rPr>
              <a:t>она одна за определенный период.</a:t>
            </a:r>
            <a:br>
              <a:rPr lang="ru-RU" sz="2400" dirty="0" smtClean="0">
                <a:latin typeface="Liberation Serif" pitchFamily="18" charset="0"/>
              </a:rPr>
            </a:br>
            <a:r>
              <a:rPr lang="ru-RU" sz="2400" dirty="0" smtClean="0">
                <a:latin typeface="Liberation Serif" pitchFamily="18" charset="0"/>
              </a:rPr>
              <a:t>Дополнительно к описанию изменений в структуре организации </a:t>
            </a:r>
            <a:r>
              <a:rPr lang="ru-RU" sz="2400" dirty="0" smtClean="0">
                <a:latin typeface="Liberation Serif" pitchFamily="18" charset="0"/>
              </a:rPr>
              <a:t>справка </a:t>
            </a:r>
            <a:r>
              <a:rPr lang="ru-RU" sz="2400" dirty="0" smtClean="0">
                <a:latin typeface="Liberation Serif" pitchFamily="18" charset="0"/>
              </a:rPr>
              <a:t>содержит информацию по всем составленным описям постоянного и долговременного срока хранения за данный период или годовой раздел.</a:t>
            </a:r>
            <a:endParaRPr lang="ru-RU" sz="24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F14F5-FDBA-4785-986C-AD4EFF096509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sz="3600" b="1" dirty="0" smtClean="0">
              <a:latin typeface="Liberation Serif" pitchFamily="18" charset="0"/>
              <a:ea typeface="Liberation Serif" pitchFamily="18" charset="0"/>
              <a:cs typeface="Liberation Serif" pitchFamily="18" charset="0"/>
            </a:endParaRPr>
          </a:p>
          <a:p>
            <a:pPr algn="ctr">
              <a:buNone/>
            </a:pPr>
            <a:r>
              <a:rPr lang="ru-RU" sz="3600" b="1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С </a:t>
            </a:r>
            <a:r>
              <a:rPr lang="ru-RU" sz="3600" b="1" dirty="0" err="1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п</a:t>
            </a:r>
            <a:r>
              <a:rPr lang="ru-RU" sz="3600" b="1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 а с и б о </a:t>
            </a:r>
            <a:br>
              <a:rPr lang="ru-RU" sz="3600" b="1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</a:br>
            <a:r>
              <a:rPr lang="ru-RU" sz="3600" b="1" dirty="0" err="1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з</a:t>
            </a:r>
            <a:r>
              <a:rPr lang="ru-RU" sz="3600" b="1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 а   в </a:t>
            </a:r>
            <a:r>
              <a:rPr lang="ru-RU" sz="3600" b="1" dirty="0" err="1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н</a:t>
            </a:r>
            <a:r>
              <a:rPr lang="ru-RU" sz="3600" b="1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 и м а </a:t>
            </a:r>
            <a:r>
              <a:rPr lang="ru-RU" sz="3600" b="1" dirty="0" err="1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н</a:t>
            </a:r>
            <a:r>
              <a:rPr lang="ru-RU" sz="3600" b="1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 и е!</a:t>
            </a:r>
            <a:endParaRPr lang="ru-RU" sz="3600" b="1" dirty="0">
              <a:latin typeface="Liberation Serif" pitchFamily="18" charset="0"/>
              <a:ea typeface="Liberation Serif" pitchFamily="18" charset="0"/>
              <a:cs typeface="Liberation Serif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857364"/>
            <a:ext cx="8001056" cy="3543312"/>
          </a:xfrm>
        </p:spPr>
        <p:txBody>
          <a:bodyPr/>
          <a:lstStyle/>
          <a:p>
            <a:pPr marL="216000" indent="0" algn="just">
              <a:buNone/>
            </a:pPr>
            <a:r>
              <a:rPr lang="ru-RU" sz="2400" dirty="0" smtClean="0">
                <a:latin typeface="Liberation Serif" pitchFamily="18" charset="0"/>
                <a:cs typeface="Times New Roman" pitchFamily="18" charset="0"/>
              </a:rPr>
              <a:t>Фельдман А.И., Русинов Ю.Л. «Основные требования к составлению и оформлению описей дел постоянного хранения». </a:t>
            </a:r>
            <a:r>
              <a:rPr lang="ru-RU" sz="2400" dirty="0" smtClean="0">
                <a:latin typeface="Liberation Serif" pitchFamily="18" charset="0"/>
                <a:cs typeface="Times New Roman" pitchFamily="18" charset="0"/>
              </a:rPr>
              <a:t>Памятка </a:t>
            </a:r>
            <a:r>
              <a:rPr lang="ru-RU" sz="2400" dirty="0" smtClean="0">
                <a:latin typeface="Liberation Serif" pitchFamily="18" charset="0"/>
                <a:cs typeface="Times New Roman" pitchFamily="18" charset="0"/>
              </a:rPr>
              <a:t>(ГКУСО «ГАСО», Екатеринбург 2016</a:t>
            </a:r>
            <a:r>
              <a:rPr lang="ru-RU" sz="2400" dirty="0" smtClean="0">
                <a:latin typeface="Liberation Serif" pitchFamily="18" charset="0"/>
              </a:rPr>
              <a:t>).</a:t>
            </a:r>
            <a:endParaRPr lang="ru-RU" sz="2400" dirty="0" smtClean="0">
              <a:latin typeface="Liberation Serif" pitchFamily="18" charset="0"/>
            </a:endParaRPr>
          </a:p>
          <a:p>
            <a:pPr marL="216000" indent="0" algn="just">
              <a:buNone/>
            </a:pPr>
            <a:endParaRPr lang="ru-RU" sz="2400" dirty="0" smtClean="0">
              <a:latin typeface="Liberation Serif" pitchFamily="18" charset="0"/>
            </a:endParaRPr>
          </a:p>
          <a:p>
            <a:pPr marL="216000" indent="0" algn="just">
              <a:buNone/>
            </a:pPr>
            <a:r>
              <a:rPr lang="ru-RU" sz="2400" dirty="0" smtClean="0">
                <a:latin typeface="Liberation Serif" pitchFamily="18" charset="0"/>
                <a:cs typeface="Times New Roman" pitchFamily="18" charset="0"/>
              </a:rPr>
              <a:t>Пронина </a:t>
            </a:r>
            <a:r>
              <a:rPr lang="ru-RU" sz="2400" dirty="0" smtClean="0">
                <a:latin typeface="Liberation Serif" pitchFamily="18" charset="0"/>
                <a:cs typeface="Times New Roman" pitchFamily="18" charset="0"/>
              </a:rPr>
              <a:t>М.С. «Основные требования к составлению и оформлению описей дел по личному составу». </a:t>
            </a:r>
            <a:r>
              <a:rPr lang="ru-RU" sz="2400" dirty="0" smtClean="0">
                <a:latin typeface="Liberation Serif" pitchFamily="18" charset="0"/>
                <a:cs typeface="Times New Roman" pitchFamily="18" charset="0"/>
              </a:rPr>
              <a:t>Памятка </a:t>
            </a:r>
            <a:r>
              <a:rPr lang="ru-RU" sz="2400" dirty="0" smtClean="0">
                <a:latin typeface="Liberation Serif" pitchFamily="18" charset="0"/>
                <a:cs typeface="Times New Roman" pitchFamily="18" charset="0"/>
              </a:rPr>
              <a:t>(ГКУСО «ГАДЛССО», Екатеринбург 2016</a:t>
            </a:r>
            <a:r>
              <a:rPr lang="ru-RU" sz="2400" dirty="0" smtClean="0">
                <a:latin typeface="Liberation Serif" pitchFamily="18" charset="0"/>
              </a:rPr>
              <a:t>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F14F5-FDBA-4785-986C-AD4EFF096509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071538" y="785794"/>
            <a:ext cx="70723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Liberation Serif" pitchFamily="18" charset="0"/>
                <a:cs typeface="Times New Roman" pitchFamily="18" charset="0"/>
              </a:rPr>
              <a:t>ПАМЯТКИ</a:t>
            </a:r>
            <a:endParaRPr lang="ru-RU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1538" y="714356"/>
            <a:ext cx="70723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Liberation Serif" pitchFamily="18" charset="0"/>
                <a:cs typeface="Times New Roman" pitchFamily="18" charset="0"/>
              </a:rPr>
              <a:t>СПРАВОЧНЫЙ АППАРАТ К ОПИСИ</a:t>
            </a:r>
            <a:endParaRPr lang="ru-RU" b="1" dirty="0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785786" y="1785926"/>
            <a:ext cx="8001056" cy="3385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sz="3000" dirty="0" smtClean="0">
                <a:latin typeface="Liberation Serif" pitchFamily="18" charset="0"/>
              </a:rPr>
              <a:t>Титульный лист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000" dirty="0" smtClean="0">
                <a:latin typeface="Liberation Serif" pitchFamily="18" charset="0"/>
              </a:rPr>
              <a:t>Оглавление </a:t>
            </a:r>
            <a:r>
              <a:rPr lang="ru-RU" sz="2400" i="1" dirty="0" smtClean="0">
                <a:latin typeface="Liberation Serif" pitchFamily="18" charset="0"/>
              </a:rPr>
              <a:t>(если нужно)</a:t>
            </a:r>
            <a:endParaRPr lang="ru-RU" sz="3000" i="1" dirty="0">
              <a:latin typeface="Liberation Serif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sz="3000" dirty="0">
                <a:latin typeface="Liberation Serif" pitchFamily="18" charset="0"/>
              </a:rPr>
              <a:t>Перечень изменений наименования (подчиненности</a:t>
            </a:r>
            <a:r>
              <a:rPr lang="ru-RU" sz="3000" dirty="0" smtClean="0">
                <a:latin typeface="Liberation Serif" pitchFamily="18" charset="0"/>
              </a:rPr>
              <a:t>) </a:t>
            </a:r>
            <a:r>
              <a:rPr lang="ru-RU" sz="2400" i="1" dirty="0" smtClean="0">
                <a:latin typeface="Liberation Serif" pitchFamily="18" charset="0"/>
              </a:rPr>
              <a:t>(</a:t>
            </a:r>
            <a:r>
              <a:rPr lang="ru-RU" sz="2400" i="1" dirty="0">
                <a:latin typeface="Liberation Serif" pitchFamily="18" charset="0"/>
              </a:rPr>
              <a:t>если есть</a:t>
            </a:r>
            <a:r>
              <a:rPr lang="ru-RU" sz="2400" i="1" dirty="0" smtClean="0">
                <a:latin typeface="Liberation Serif" pitchFamily="18" charset="0"/>
              </a:rPr>
              <a:t>)</a:t>
            </a:r>
            <a:endParaRPr lang="ru-RU" sz="2400" i="1" dirty="0">
              <a:latin typeface="Liberation Serif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sz="3000" dirty="0">
                <a:latin typeface="Liberation Serif" pitchFamily="18" charset="0"/>
              </a:rPr>
              <a:t>Список сокращений </a:t>
            </a:r>
            <a:r>
              <a:rPr lang="ru-RU" sz="2400" i="1" dirty="0" smtClean="0">
                <a:latin typeface="Liberation Serif" pitchFamily="18" charset="0"/>
              </a:rPr>
              <a:t>(если есть)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000" dirty="0" smtClean="0">
                <a:latin typeface="Liberation Serif" pitchFamily="18" charset="0"/>
              </a:rPr>
              <a:t>Предисловие </a:t>
            </a:r>
            <a:r>
              <a:rPr lang="ru-RU" sz="3000" dirty="0" smtClean="0">
                <a:latin typeface="Liberation Serif" pitchFamily="18" charset="0"/>
              </a:rPr>
              <a:t>(дополнение </a:t>
            </a:r>
            <a:r>
              <a:rPr lang="ru-RU" sz="3000" dirty="0" smtClean="0">
                <a:latin typeface="Liberation Serif" pitchFamily="18" charset="0"/>
              </a:rPr>
              <a:t>к предисловию)</a:t>
            </a:r>
            <a:endParaRPr kumimoji="0" lang="ru-RU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sz="3000" dirty="0" smtClean="0">
                <a:latin typeface="Liberation Serif" pitchFamily="18" charset="0"/>
              </a:rPr>
              <a:t>Опись</a:t>
            </a:r>
            <a:endParaRPr kumimoji="0" lang="ru-RU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F14F5-FDBA-4785-986C-AD4EFF096509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357818" y="5929330"/>
            <a:ext cx="28957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п.п. 5.5., Правила 2015 года</a:t>
            </a:r>
            <a:endParaRPr lang="ru-RU" dirty="0">
              <a:latin typeface="Liberation Serif" pitchFamily="18" charset="0"/>
              <a:ea typeface="Liberation Serif" pitchFamily="18" charset="0"/>
              <a:cs typeface="Liberation Serif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1538" y="714356"/>
            <a:ext cx="70723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Liberation Serif" pitchFamily="18" charset="0"/>
                <a:cs typeface="Times New Roman" pitchFamily="18" charset="0"/>
              </a:rPr>
              <a:t>ТИТУЛЬНЫЙ ЛИСТ</a:t>
            </a:r>
            <a:endParaRPr lang="ru-RU" b="1" dirty="0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714348" y="1714488"/>
            <a:ext cx="8072494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sz="3000" dirty="0" smtClean="0">
                <a:latin typeface="Liberation Serif" pitchFamily="18" charset="0"/>
              </a:rPr>
              <a:t>Название архива </a:t>
            </a:r>
          </a:p>
          <a:p>
            <a:pPr marL="514350" lvl="0" indent="-514350">
              <a:buFont typeface="+mj-lt"/>
              <a:buAutoNum type="arabicPeriod"/>
            </a:pP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iberation Serif" pitchFamily="18" charset="0"/>
              </a:rPr>
              <a:t>Название фонда</a:t>
            </a:r>
            <a:r>
              <a:rPr kumimoji="0" lang="ru-RU" sz="3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Liberation Serif" pitchFamily="18" charset="0"/>
              </a:rPr>
              <a:t> с подчиненностью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000" baseline="0" dirty="0" smtClean="0">
                <a:latin typeface="Liberation Serif" pitchFamily="18" charset="0"/>
              </a:rPr>
              <a:t>№ фонда </a:t>
            </a:r>
            <a:r>
              <a:rPr lang="ru-RU" sz="2400" i="1" baseline="0" dirty="0" smtClean="0">
                <a:latin typeface="Liberation Serif" pitchFamily="18" charset="0"/>
              </a:rPr>
              <a:t>(если присвоен)</a:t>
            </a:r>
            <a:endParaRPr lang="ru-RU" sz="3000" i="1" baseline="0" dirty="0" smtClean="0">
              <a:latin typeface="Liberation Serif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kumimoji="0" lang="ru-RU" sz="3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Liberation Serif" pitchFamily="18" charset="0"/>
              </a:rPr>
              <a:t>№ описи и название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000" dirty="0" smtClean="0">
                <a:latin typeface="Liberation Serif" pitchFamily="18" charset="0"/>
              </a:rPr>
              <a:t>Крайние даты внесенных в опись архивных документов</a:t>
            </a:r>
            <a:endParaRPr kumimoji="0" lang="ru-RU" sz="30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Liberation Serif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endParaRPr kumimoji="0" lang="ru-RU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F14F5-FDBA-4785-986C-AD4EFF096509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42976" y="571480"/>
            <a:ext cx="70723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Liberation Serif" pitchFamily="18" charset="0"/>
                <a:cs typeface="Times New Roman" pitchFamily="18" charset="0"/>
              </a:rPr>
              <a:t>ТИТУЛЬНЫЙ ЛИСТ </a:t>
            </a:r>
            <a:r>
              <a:rPr lang="ru-RU" b="1" i="1" dirty="0" smtClean="0">
                <a:latin typeface="Liberation Serif" pitchFamily="18" charset="0"/>
                <a:cs typeface="Times New Roman" pitchFamily="18" charset="0"/>
              </a:rPr>
              <a:t>(пример)</a:t>
            </a:r>
            <a:endParaRPr lang="ru-RU" b="1" i="1" dirty="0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785918" y="1214422"/>
            <a:ext cx="5929354" cy="5293757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2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Государственный архив Свердловской области</a:t>
            </a:r>
          </a:p>
          <a:p>
            <a:pPr algn="ctr"/>
            <a:r>
              <a:rPr lang="ru-RU" sz="12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 </a:t>
            </a:r>
          </a:p>
          <a:p>
            <a:pPr algn="ctr"/>
            <a:r>
              <a:rPr lang="ru-RU" sz="12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 </a:t>
            </a:r>
          </a:p>
          <a:p>
            <a:pPr algn="ctr"/>
            <a:r>
              <a:rPr lang="ru-RU" sz="12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Объединенный архивный фонд </a:t>
            </a:r>
          </a:p>
          <a:p>
            <a:pPr algn="ctr"/>
            <a:r>
              <a:rPr lang="ru-RU" sz="1200" b="1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«ГБПОУ СО Уральский техникум «Рифей» </a:t>
            </a:r>
            <a:endParaRPr lang="ru-RU" sz="1200" dirty="0" smtClean="0">
              <a:latin typeface="Liberation Serif" pitchFamily="18" charset="0"/>
              <a:ea typeface="Liberation Serif" pitchFamily="18" charset="0"/>
              <a:cs typeface="Liberation Serif" pitchFamily="18" charset="0"/>
            </a:endParaRPr>
          </a:p>
          <a:p>
            <a:pPr algn="ctr"/>
            <a:r>
              <a:rPr lang="ru-RU" sz="1200" b="1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и его предшественники»</a:t>
            </a:r>
            <a:endParaRPr lang="ru-RU" sz="1200" dirty="0" smtClean="0">
              <a:latin typeface="Liberation Serif" pitchFamily="18" charset="0"/>
              <a:ea typeface="Liberation Serif" pitchFamily="18" charset="0"/>
              <a:cs typeface="Liberation Serif" pitchFamily="18" charset="0"/>
            </a:endParaRPr>
          </a:p>
          <a:p>
            <a:pPr algn="ctr"/>
            <a:r>
              <a:rPr lang="ru-RU" sz="1200" b="1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 </a:t>
            </a:r>
            <a:endParaRPr lang="ru-RU" sz="1200" dirty="0" smtClean="0">
              <a:latin typeface="Liberation Serif" pitchFamily="18" charset="0"/>
              <a:ea typeface="Liberation Serif" pitchFamily="18" charset="0"/>
              <a:cs typeface="Liberation Serif" pitchFamily="18" charset="0"/>
            </a:endParaRPr>
          </a:p>
          <a:p>
            <a:pPr algn="ctr"/>
            <a:r>
              <a:rPr lang="ru-RU" sz="1200" b="1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 </a:t>
            </a:r>
            <a:endParaRPr lang="ru-RU" sz="1200" dirty="0" smtClean="0">
              <a:latin typeface="Liberation Serif" pitchFamily="18" charset="0"/>
              <a:ea typeface="Liberation Serif" pitchFamily="18" charset="0"/>
              <a:cs typeface="Liberation Serif" pitchFamily="18" charset="0"/>
            </a:endParaRPr>
          </a:p>
          <a:p>
            <a:pPr algn="ctr"/>
            <a:r>
              <a:rPr lang="ru-RU" sz="12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Министерство </a:t>
            </a:r>
            <a:r>
              <a:rPr lang="ru-RU" sz="12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общего и профессионального образования </a:t>
            </a:r>
          </a:p>
          <a:p>
            <a:pPr algn="ctr"/>
            <a:r>
              <a:rPr lang="ru-RU" sz="12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Свердловской области </a:t>
            </a:r>
          </a:p>
          <a:p>
            <a:pPr algn="ctr"/>
            <a:r>
              <a:rPr lang="ru-RU" sz="12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 </a:t>
            </a:r>
          </a:p>
          <a:p>
            <a:pPr algn="ctr"/>
            <a:r>
              <a:rPr lang="ru-RU" sz="1200" b="1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Государственное бюджетное профессиональное образовательное учреждение Свердловской области «Уральский техникум «Рифей» </a:t>
            </a:r>
            <a:endParaRPr lang="ru-RU" sz="1200" dirty="0" smtClean="0">
              <a:latin typeface="Liberation Serif" pitchFamily="18" charset="0"/>
              <a:ea typeface="Liberation Serif" pitchFamily="18" charset="0"/>
              <a:cs typeface="Liberation Serif" pitchFamily="18" charset="0"/>
            </a:endParaRPr>
          </a:p>
          <a:p>
            <a:pPr algn="ctr"/>
            <a:r>
              <a:rPr lang="ru-RU" sz="1200" b="1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(ГБПОУ СО «Уральский техникум «Рифей»)</a:t>
            </a:r>
            <a:endParaRPr lang="ru-RU" sz="1200" dirty="0" smtClean="0">
              <a:latin typeface="Liberation Serif" pitchFamily="18" charset="0"/>
              <a:ea typeface="Liberation Serif" pitchFamily="18" charset="0"/>
              <a:cs typeface="Liberation Serif" pitchFamily="18" charset="0"/>
            </a:endParaRPr>
          </a:p>
          <a:p>
            <a:pPr algn="ctr"/>
            <a:r>
              <a:rPr lang="ru-RU" sz="12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(10 октября 2013 г. –…)</a:t>
            </a:r>
          </a:p>
          <a:p>
            <a:pPr algn="ctr"/>
            <a:r>
              <a:rPr lang="ru-RU" sz="12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 </a:t>
            </a:r>
            <a:endParaRPr lang="ru-RU" sz="1200" dirty="0" smtClean="0">
              <a:latin typeface="Liberation Serif" pitchFamily="18" charset="0"/>
              <a:ea typeface="Liberation Serif" pitchFamily="18" charset="0"/>
              <a:cs typeface="Liberation Serif" pitchFamily="18" charset="0"/>
            </a:endParaRPr>
          </a:p>
          <a:p>
            <a:pPr algn="ctr"/>
            <a:endParaRPr lang="ru-RU" sz="1200" dirty="0" smtClean="0">
              <a:latin typeface="Liberation Serif" pitchFamily="18" charset="0"/>
              <a:ea typeface="Liberation Serif" pitchFamily="18" charset="0"/>
              <a:cs typeface="Liberation Serif" pitchFamily="18" charset="0"/>
            </a:endParaRPr>
          </a:p>
          <a:p>
            <a:pPr algn="ctr"/>
            <a:endParaRPr lang="ru-RU" sz="1200" dirty="0" smtClean="0">
              <a:latin typeface="Liberation Serif" pitchFamily="18" charset="0"/>
              <a:ea typeface="Liberation Serif" pitchFamily="18" charset="0"/>
              <a:cs typeface="Liberation Serif" pitchFamily="18" charset="0"/>
            </a:endParaRPr>
          </a:p>
          <a:p>
            <a:pPr algn="ctr"/>
            <a:endParaRPr lang="ru-RU" sz="1200" dirty="0" smtClean="0">
              <a:latin typeface="Liberation Serif" pitchFamily="18" charset="0"/>
              <a:ea typeface="Liberation Serif" pitchFamily="18" charset="0"/>
              <a:cs typeface="Liberation Serif" pitchFamily="18" charset="0"/>
            </a:endParaRPr>
          </a:p>
          <a:p>
            <a:pPr algn="ctr"/>
            <a:endParaRPr lang="ru-RU" sz="1200" dirty="0" smtClean="0">
              <a:latin typeface="Liberation Serif" pitchFamily="18" charset="0"/>
              <a:ea typeface="Liberation Serif" pitchFamily="18" charset="0"/>
              <a:cs typeface="Liberation Serif" pitchFamily="18" charset="0"/>
            </a:endParaRPr>
          </a:p>
          <a:p>
            <a:pPr algn="ctr"/>
            <a:r>
              <a:rPr lang="ru-RU" sz="12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Объединенный архивный фонд № Р-________</a:t>
            </a:r>
          </a:p>
          <a:p>
            <a:pPr algn="ctr"/>
            <a:r>
              <a:rPr lang="ru-RU" sz="1200" b="1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Опись № 7</a:t>
            </a:r>
            <a:endParaRPr lang="ru-RU" sz="1200" dirty="0" smtClean="0">
              <a:latin typeface="Liberation Serif" pitchFamily="18" charset="0"/>
              <a:ea typeface="Liberation Serif" pitchFamily="18" charset="0"/>
              <a:cs typeface="Liberation Serif" pitchFamily="18" charset="0"/>
            </a:endParaRPr>
          </a:p>
          <a:p>
            <a:pPr algn="ctr"/>
            <a:r>
              <a:rPr lang="ru-RU" sz="12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дел постоянного хранения</a:t>
            </a:r>
          </a:p>
          <a:p>
            <a:pPr algn="ctr"/>
            <a:r>
              <a:rPr lang="ru-RU" sz="12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 </a:t>
            </a:r>
          </a:p>
          <a:p>
            <a:pPr algn="r"/>
            <a:r>
              <a:rPr lang="ru-RU" sz="12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 </a:t>
            </a:r>
          </a:p>
          <a:p>
            <a:pPr algn="r"/>
            <a:r>
              <a:rPr lang="ru-RU" sz="12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2006 – 2013 годы</a:t>
            </a:r>
          </a:p>
          <a:p>
            <a:pPr algn="ctr"/>
            <a:r>
              <a:rPr lang="ru-RU" sz="12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 </a:t>
            </a:r>
          </a:p>
          <a:p>
            <a:pPr marL="514350" lvl="0" indent="-514350" algn="ctr">
              <a:buFont typeface="+mj-lt"/>
              <a:buAutoNum type="arabicPeriod"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iberation Serif" pitchFamily="18" charset="0"/>
              <a:ea typeface="Liberation Serif" pitchFamily="18" charset="0"/>
              <a:cs typeface="Liberation Serif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F14F5-FDBA-4785-986C-AD4EFF096509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1538" y="714356"/>
            <a:ext cx="70723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Liberation Serif" pitchFamily="18" charset="0"/>
                <a:cs typeface="Times New Roman" pitchFamily="18" charset="0"/>
              </a:rPr>
              <a:t>ПРЕДИСЛОВИЕ ИЛИ ДОПОЛНЕНИЕ</a:t>
            </a:r>
            <a:endParaRPr lang="ru-RU" b="1" dirty="0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642910" y="1643050"/>
            <a:ext cx="7572428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80000" lvl="0"/>
            <a:r>
              <a:rPr lang="ru-RU" sz="2400" dirty="0" smtClean="0">
                <a:latin typeface="Liberation Serif" pitchFamily="18" charset="0"/>
              </a:rPr>
              <a:t>Содержит краткую (можно взять полную информацию из исторической справки) характеристику структуры организации, за период на который составлена опись.</a:t>
            </a:r>
          </a:p>
          <a:p>
            <a:pPr marL="180000" lvl="0"/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iberation Serif" pitchFamily="18" charset="0"/>
            </a:endParaRPr>
          </a:p>
          <a:p>
            <a:pPr marL="180000" lvl="0"/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iberation Serif" pitchFamily="18" charset="0"/>
              </a:rPr>
              <a:t>А также </a:t>
            </a:r>
            <a:r>
              <a:rPr lang="ru-RU" sz="2400" dirty="0" smtClean="0">
                <a:latin typeface="Liberation Serif" pitchFamily="18" charset="0"/>
              </a:rPr>
              <a:t>информацию по включенным в данную опись делам – </a:t>
            </a:r>
            <a:r>
              <a:rPr lang="ru-RU" sz="2400" smtClean="0">
                <a:latin typeface="Liberation Serif" pitchFamily="18" charset="0"/>
              </a:rPr>
              <a:t>количество дел, </a:t>
            </a:r>
            <a:r>
              <a:rPr lang="ru-RU" sz="2400" dirty="0" smtClean="0">
                <a:latin typeface="Liberation Serif" pitchFamily="18" charset="0"/>
              </a:rPr>
              <a:t>перечислить виды документов, особенности формирования дел, если есть какие-либо отклонения от правил указать какие.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F14F5-FDBA-4785-986C-AD4EFF096509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1357298"/>
            <a:ext cx="7615237" cy="3500461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2200" dirty="0" smtClean="0">
                <a:latin typeface="Liberation Serif" pitchFamily="18" charset="0"/>
                <a:cs typeface="Times New Roman" pitchFamily="18" charset="0"/>
              </a:rPr>
              <a:t>Опись </a:t>
            </a:r>
            <a:r>
              <a:rPr lang="ru-RU" sz="2200" dirty="0" smtClean="0">
                <a:solidFill>
                  <a:srgbClr val="FF0000"/>
                </a:solidFill>
                <a:latin typeface="Liberation Serif" pitchFamily="18" charset="0"/>
                <a:cs typeface="Times New Roman" pitchFamily="18" charset="0"/>
              </a:rPr>
              <a:t>№ 2 </a:t>
            </a:r>
            <a:r>
              <a:rPr lang="ru-RU" sz="2200" dirty="0" smtClean="0">
                <a:latin typeface="Liberation Serif" pitchFamily="18" charset="0"/>
                <a:cs typeface="Times New Roman" pitchFamily="18" charset="0"/>
              </a:rPr>
              <a:t>дел по личному составу (личные дела уволенных государственных служащих)</a:t>
            </a:r>
            <a:br>
              <a:rPr lang="ru-RU" sz="2200" dirty="0" smtClean="0">
                <a:latin typeface="Liberation Serif" pitchFamily="18" charset="0"/>
                <a:cs typeface="Times New Roman" pitchFamily="18" charset="0"/>
              </a:rPr>
            </a:br>
            <a:r>
              <a:rPr lang="ru-RU" sz="2200" dirty="0" smtClean="0">
                <a:latin typeface="Liberation Serif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Liberation Serif" pitchFamily="18" charset="0"/>
                <a:cs typeface="Times New Roman" pitchFamily="18" charset="0"/>
              </a:rPr>
            </a:br>
            <a:r>
              <a:rPr lang="ru-RU" sz="2200" dirty="0" smtClean="0">
                <a:latin typeface="Liberation Serif" pitchFamily="18" charset="0"/>
                <a:cs typeface="Times New Roman" pitchFamily="18" charset="0"/>
              </a:rPr>
              <a:t>или </a:t>
            </a:r>
            <a:br>
              <a:rPr lang="ru-RU" sz="2200" dirty="0" smtClean="0">
                <a:latin typeface="Liberation Serif" pitchFamily="18" charset="0"/>
                <a:cs typeface="Times New Roman" pitchFamily="18" charset="0"/>
              </a:rPr>
            </a:br>
            <a:r>
              <a:rPr lang="ru-RU" sz="2200" dirty="0" smtClean="0">
                <a:latin typeface="Liberation Serif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Liberation Serif" pitchFamily="18" charset="0"/>
                <a:cs typeface="Times New Roman" pitchFamily="18" charset="0"/>
              </a:rPr>
            </a:br>
            <a:r>
              <a:rPr lang="ru-RU" sz="2200" dirty="0" smtClean="0">
                <a:latin typeface="Liberation Serif" pitchFamily="18" charset="0"/>
                <a:cs typeface="Times New Roman" pitchFamily="18" charset="0"/>
              </a:rPr>
              <a:t>Опись </a:t>
            </a:r>
            <a:r>
              <a:rPr lang="ru-RU" sz="2200" dirty="0" smtClean="0">
                <a:solidFill>
                  <a:srgbClr val="FF0000"/>
                </a:solidFill>
                <a:latin typeface="Liberation Serif" pitchFamily="18" charset="0"/>
                <a:cs typeface="Times New Roman" pitchFamily="18" charset="0"/>
              </a:rPr>
              <a:t>№ 2-л </a:t>
            </a:r>
            <a:r>
              <a:rPr lang="ru-RU" sz="2200" dirty="0" smtClean="0">
                <a:latin typeface="Liberation Serif" pitchFamily="18" charset="0"/>
                <a:cs typeface="Times New Roman" pitchFamily="18" charset="0"/>
              </a:rPr>
              <a:t>дел по личному составу (личные дела уволенных государственных служащих)</a:t>
            </a:r>
            <a:br>
              <a:rPr lang="ru-RU" sz="2200" dirty="0" smtClean="0">
                <a:latin typeface="Liberation Serif" pitchFamily="18" charset="0"/>
                <a:cs typeface="Times New Roman" pitchFamily="18" charset="0"/>
              </a:rPr>
            </a:br>
            <a:r>
              <a:rPr lang="ru-RU" sz="2200" dirty="0" smtClean="0">
                <a:latin typeface="Liberation Serif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Liberation Serif" pitchFamily="18" charset="0"/>
                <a:cs typeface="Times New Roman" pitchFamily="18" charset="0"/>
              </a:rPr>
            </a:br>
            <a:r>
              <a:rPr lang="ru-RU" sz="2200" dirty="0" smtClean="0">
                <a:latin typeface="Liberation Serif" pitchFamily="18" charset="0"/>
                <a:cs typeface="Times New Roman" pitchFamily="18" charset="0"/>
              </a:rPr>
              <a:t>в данном случае № 2 – порядковый, а буква – уточняющая, </a:t>
            </a:r>
            <a:br>
              <a:rPr lang="ru-RU" sz="2200" dirty="0" smtClean="0">
                <a:latin typeface="Liberation Serif" pitchFamily="18" charset="0"/>
                <a:cs typeface="Times New Roman" pitchFamily="18" charset="0"/>
              </a:rPr>
            </a:br>
            <a:r>
              <a:rPr lang="ru-RU" sz="2200" dirty="0" smtClean="0">
                <a:latin typeface="Liberation Serif" pitchFamily="18" charset="0"/>
                <a:cs typeface="Times New Roman" pitchFamily="18" charset="0"/>
              </a:rPr>
              <a:t>не обязательная</a:t>
            </a:r>
            <a:endParaRPr lang="ru-RU" sz="2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86116" y="5357826"/>
            <a:ext cx="52864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не </a:t>
            </a:r>
            <a:r>
              <a:rPr lang="ru-RU" i="1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допускается присвоение описям дел, документов одинаковых учетных номеров в пределах одного </a:t>
            </a:r>
            <a:r>
              <a:rPr lang="ru-RU" i="1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фонда   (п.п</a:t>
            </a:r>
            <a:r>
              <a:rPr lang="ru-RU" i="1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. 3.10.,  Правила 2015 года)</a:t>
            </a:r>
            <a:endParaRPr lang="ru-RU" i="1" dirty="0" smtClean="0">
              <a:latin typeface="Liberation Serif" pitchFamily="18" charset="0"/>
              <a:ea typeface="Liberation Serif" pitchFamily="18" charset="0"/>
              <a:cs typeface="Liberation Serif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F14F5-FDBA-4785-986C-AD4EFF096509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071538" y="571480"/>
            <a:ext cx="70723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Liberation Serif" pitchFamily="18" charset="0"/>
                <a:cs typeface="Times New Roman" pitchFamily="18" charset="0"/>
              </a:rPr>
              <a:t>НОМЕР ОПИСИ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313" y="1785938"/>
          <a:ext cx="8643996" cy="10017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008"/>
                <a:gridCol w="1214446"/>
                <a:gridCol w="1964544"/>
                <a:gridCol w="1250166"/>
                <a:gridCol w="1428760"/>
                <a:gridCol w="1643072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Liberation Serif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Liberation Serif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1800" dirty="0">
                          <a:latin typeface="Liberation Serif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sz="1800" dirty="0" err="1">
                          <a:latin typeface="Liberation Serif" pitchFamily="18" charset="0"/>
                          <a:cs typeface="Times New Roman" pitchFamily="18" charset="0"/>
                        </a:rPr>
                        <a:t>п</a:t>
                      </a:r>
                      <a:endParaRPr lang="ru-RU" sz="1800" dirty="0">
                        <a:latin typeface="Liberation Serif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Liberation Serif" pitchFamily="18" charset="0"/>
                          <a:cs typeface="Times New Roman" pitchFamily="18" charset="0"/>
                        </a:rPr>
                        <a:t>Индекс дела</a:t>
                      </a:r>
                      <a:endParaRPr lang="ru-RU" sz="1800" dirty="0">
                        <a:latin typeface="Liberation Serif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Liberation Serif" pitchFamily="18" charset="0"/>
                          <a:cs typeface="Times New Roman" pitchFamily="18" charset="0"/>
                        </a:rPr>
                        <a:t>Заголовок </a:t>
                      </a:r>
                      <a:r>
                        <a:rPr lang="ru-RU" sz="1800" dirty="0">
                          <a:latin typeface="Liberation Serif" pitchFamily="18" charset="0"/>
                          <a:cs typeface="Times New Roman" pitchFamily="18" charset="0"/>
                        </a:rPr>
                        <a:t>дела</a:t>
                      </a:r>
                      <a:endParaRPr lang="ru-RU" sz="1800" dirty="0">
                        <a:latin typeface="Liberation Serif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Liberation Serif" pitchFamily="18" charset="0"/>
                          <a:cs typeface="Times New Roman" pitchFamily="18" charset="0"/>
                        </a:rPr>
                        <a:t>Крайние даты</a:t>
                      </a:r>
                      <a:endParaRPr lang="ru-RU" sz="1800" dirty="0">
                        <a:latin typeface="Liberation Serif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Liberation Serif" pitchFamily="18" charset="0"/>
                          <a:cs typeface="Times New Roman" pitchFamily="18" charset="0"/>
                        </a:rPr>
                        <a:t>Кол-во листов</a:t>
                      </a:r>
                      <a:endParaRPr lang="ru-RU" sz="1800" dirty="0">
                        <a:latin typeface="Liberation Serif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Liberation Serif" pitchFamily="18" charset="0"/>
                          <a:cs typeface="Times New Roman" pitchFamily="18" charset="0"/>
                        </a:rPr>
                        <a:t>Примечание</a:t>
                      </a:r>
                      <a:endParaRPr lang="ru-RU" sz="1800" dirty="0">
                        <a:latin typeface="Liberation Serif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Liberation Serif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>
                        <a:latin typeface="Liberation Serif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Liberation Serif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>
                        <a:latin typeface="Liberation Serif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Liberation Serif" pitchFamily="18" charset="0"/>
                          <a:cs typeface="Times New Roman" pitchFamily="18" charset="0"/>
                        </a:rPr>
                        <a:t>3</a:t>
                      </a:r>
                      <a:endParaRPr lang="ru-RU" sz="1800">
                        <a:latin typeface="Liberation Serif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Liberation Serif" pitchFamily="18" charset="0"/>
                          <a:cs typeface="Times New Roman" pitchFamily="18" charset="0"/>
                        </a:rPr>
                        <a:t>4</a:t>
                      </a:r>
                      <a:endParaRPr lang="ru-RU" sz="1800" dirty="0">
                        <a:latin typeface="Liberation Serif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Liberation Serif" pitchFamily="18" charset="0"/>
                          <a:cs typeface="Times New Roman" pitchFamily="18" charset="0"/>
                        </a:rPr>
                        <a:t>5</a:t>
                      </a:r>
                      <a:endParaRPr lang="ru-RU" sz="1800" dirty="0">
                        <a:latin typeface="Liberation Serif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Liberation Serif" pitchFamily="18" charset="0"/>
                          <a:cs typeface="Times New Roman" pitchFamily="18" charset="0"/>
                        </a:rPr>
                        <a:t>6</a:t>
                      </a:r>
                      <a:endParaRPr lang="ru-RU" sz="1800" dirty="0">
                        <a:latin typeface="Liberation Serif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4313" y="3857625"/>
          <a:ext cx="8572557" cy="1010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4378"/>
                <a:gridCol w="928694"/>
                <a:gridCol w="2030881"/>
                <a:gridCol w="1224651"/>
                <a:gridCol w="1224651"/>
                <a:gridCol w="1224651"/>
                <a:gridCol w="122465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Liberation Serif" pitchFamily="18" charset="0"/>
                          <a:ea typeface="+mn-ea"/>
                          <a:cs typeface="+mn-cs"/>
                        </a:rPr>
                        <a:t>№</a:t>
                      </a:r>
                    </a:p>
                    <a:p>
                      <a:pPr algn="ctr"/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Liberation Serif" pitchFamily="18" charset="0"/>
                          <a:ea typeface="+mn-ea"/>
                          <a:cs typeface="+mn-cs"/>
                        </a:rPr>
                        <a:t>п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Liberation Serif" pitchFamily="18" charset="0"/>
                          <a:ea typeface="+mn-ea"/>
                          <a:cs typeface="+mn-cs"/>
                        </a:rPr>
                        <a:t>/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Liberation Serif" pitchFamily="18" charset="0"/>
                          <a:ea typeface="+mn-ea"/>
                          <a:cs typeface="+mn-cs"/>
                        </a:rPr>
                        <a:t>п</a:t>
                      </a:r>
                      <a:endParaRPr lang="ru-RU" dirty="0">
                        <a:latin typeface="Liberation Serif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Liberation Serif" pitchFamily="18" charset="0"/>
                          <a:cs typeface="Times New Roman" pitchFamily="18" charset="0"/>
                        </a:rPr>
                        <a:t>Индекс дела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Liberation Serif" pitchFamily="18" charset="0"/>
                          <a:cs typeface="Times New Roman" pitchFamily="18" charset="0"/>
                        </a:rPr>
                        <a:t>Заголовок дела</a:t>
                      </a:r>
                      <a:endParaRPr lang="ru-RU" sz="1800" dirty="0" smtClean="0">
                        <a:latin typeface="Liberation Serif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Liberation Serif" pitchFamily="18" charset="0"/>
                          <a:cs typeface="Times New Roman" pitchFamily="18" charset="0"/>
                        </a:rPr>
                        <a:t>Крайние даты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Liberation Serif" pitchFamily="18" charset="0"/>
                          <a:ea typeface="+mn-ea"/>
                          <a:cs typeface="+mn-cs"/>
                        </a:rPr>
                        <a:t>Срок хранения</a:t>
                      </a:r>
                      <a:endParaRPr lang="ru-RU" dirty="0">
                        <a:latin typeface="Liberation Serif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Liberation Serif" pitchFamily="18" charset="0"/>
                          <a:cs typeface="Times New Roman" pitchFamily="18" charset="0"/>
                        </a:rPr>
                        <a:t>Кол-во листов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err="1" smtClean="0">
                          <a:latin typeface="Liberation Serif" pitchFamily="18" charset="0"/>
                          <a:cs typeface="Times New Roman" pitchFamily="18" charset="0"/>
                        </a:rPr>
                        <a:t>Примеча-ние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Liberation Serif" pitchFamily="18" charset="0"/>
                        </a:rPr>
                        <a:t>1</a:t>
                      </a:r>
                      <a:endParaRPr lang="ru-RU" dirty="0">
                        <a:latin typeface="Liberation Serif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Liberation Serif" pitchFamily="18" charset="0"/>
                        </a:rPr>
                        <a:t>2</a:t>
                      </a:r>
                      <a:endParaRPr lang="ru-RU" dirty="0">
                        <a:latin typeface="Liberation Serif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Liberation Serif" pitchFamily="18" charset="0"/>
                        </a:rPr>
                        <a:t>3</a:t>
                      </a:r>
                      <a:endParaRPr lang="ru-RU" dirty="0">
                        <a:latin typeface="Liberation Serif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Liberation Serif" pitchFamily="18" charset="0"/>
                        </a:rPr>
                        <a:t>4</a:t>
                      </a:r>
                      <a:endParaRPr lang="ru-RU" dirty="0">
                        <a:latin typeface="Liberation Serif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Liberation Serif" pitchFamily="18" charset="0"/>
                        </a:rPr>
                        <a:t>5</a:t>
                      </a:r>
                      <a:endParaRPr lang="ru-RU" dirty="0">
                        <a:latin typeface="Liberation Serif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Liberation Serif" pitchFamily="18" charset="0"/>
                        </a:rPr>
                        <a:t>6</a:t>
                      </a:r>
                      <a:endParaRPr lang="ru-RU" dirty="0">
                        <a:latin typeface="Liberation Serif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Liberation Serif" pitchFamily="18" charset="0"/>
                        </a:rPr>
                        <a:t>7</a:t>
                      </a:r>
                      <a:endParaRPr lang="ru-RU" dirty="0">
                        <a:latin typeface="Liberation Serif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000100" y="1142984"/>
            <a:ext cx="70723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Liberation Serif" pitchFamily="18" charset="0"/>
                <a:cs typeface="Times New Roman" pitchFamily="18" charset="0"/>
              </a:rPr>
              <a:t>опись дел постоянного хранения (приложение №14)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142976" y="3286124"/>
            <a:ext cx="70723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Liberation Serif" pitchFamily="18" charset="0"/>
                <a:cs typeface="Times New Roman" pitchFamily="18" charset="0"/>
              </a:rPr>
              <a:t>опись дел по личному составу (приложение №15)</a:t>
            </a:r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F14F5-FDBA-4785-986C-AD4EFF096509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6643702" y="5643578"/>
            <a:ext cx="20140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Правила 2015 года</a:t>
            </a:r>
            <a:endParaRPr lang="ru-RU" dirty="0">
              <a:latin typeface="Liberation Serif" pitchFamily="18" charset="0"/>
              <a:ea typeface="Liberation Serif" pitchFamily="18" charset="0"/>
              <a:cs typeface="Liberation Serif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1480</TotalTime>
  <Words>821</Words>
  <Application>Microsoft Office PowerPoint</Application>
  <PresentationFormat>Экран (4:3)</PresentationFormat>
  <Paragraphs>205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Слайд 1</vt:lpstr>
      <vt:lpstr> </vt:lpstr>
      <vt:lpstr>Слайд 3</vt:lpstr>
      <vt:lpstr>Слайд 4</vt:lpstr>
      <vt:lpstr>Слайд 5</vt:lpstr>
      <vt:lpstr>Слайд 6</vt:lpstr>
      <vt:lpstr>Слайд 7</vt:lpstr>
      <vt:lpstr>Опись № 2 дел по личному составу (личные дела уволенных государственных служащих)  или   Опись № 2-л дел по личному составу (личные дела уволенных государственных служащих)  в данном случае № 2 – порядковый, а буква – уточняющая,  не обязательная</vt:lpstr>
      <vt:lpstr>Слайд 9</vt:lpstr>
      <vt:lpstr>Слайд 10</vt:lpstr>
      <vt:lpstr>если раздел описи за 2015 год заканчивается делом № 21, то раздел описи за 2016 год должен начинаться с дела № 22</vt:lpstr>
      <vt:lpstr>Слайд 12</vt:lpstr>
      <vt:lpstr>Протоколы № 1-8 методической комиссии школы, документы  к ним за 2012 год</vt:lpstr>
      <vt:lpstr>Приказы № 1 – 56 начальника Управления по основной деятельности за январь – февраль 2012 года   Приказ Департамента по основной деятельности   № 26 от 17 марта 2018 года и приложения к нему     Протоколы совещаний у директора Департамента  № 1-43 за 2018 год   Протоколы № 1-12 заседаний педагогического совета за февраль – июнь 2012 года</vt:lpstr>
      <vt:lpstr>План работы на 2012 - 2014 годы, составленный в 2012 году включается в раздел описи за 2012 год,   Отчет по выполнению этих планов – в годовой раздел 2014 года  примеры оформления Учебного года: в годовой раздел 2012 года включаются:  Сводный учебный план училища  на 2012/2013 учебный год  и  Анализ учебной деятельности училища  за 2011/2012 учебный год   Отчет отделения КШИ о проделанной работе и достижениях учащихся за 2011/2012 учебные годы</vt:lpstr>
      <vt:lpstr>Годовой отчет Учреждения  по основной деятельности за 2015 год </vt:lpstr>
      <vt:lpstr>Слайд 17</vt:lpstr>
      <vt:lpstr>Указывается срок хранения документов, вошедших в дело, согласно: - номенклатуре дел организации; - перечню типовых управленческих архивных документов, образующихся в процессе деятельности государственных органов, органов местного самоуправления и организаций, с указанием сроков их хранения, утвержден Приказом Росархива № 236 от 20.12.2019    В зависимости от документов : «75 лет» или «50 лет»   «75 лет ЭПК» или «50 лет ЭПК»</vt:lpstr>
      <vt:lpstr>арабскими цифрами, разделенными точкой:  05.06.2016   словесно-цифровым способом,  например: 5 июня 2016 года  19 мая –  26 мая 2015 г.  19 мая 2014 г. –  6 октября 2015 г.</vt:lpstr>
      <vt:lpstr>неправильно – Годовые стат. отчеты об использовании финансовых средств Управления (ф. № 12-Ф) за    2013 год         правильно – Годовые статистические отчеты об использовании финансовых средств Управления (ф. № 12-Ф) за 2013 год</vt:lpstr>
      <vt:lpstr>Документы (справки, акты, докладные записки) о проверках работы спортивной школы за 2013 год.  Том 1   То же, том 2</vt:lpstr>
      <vt:lpstr>Протоколы № 1 - 6 заседаний комиссии за январь-май 2013 года  То же, № 7 - 9 за июнь – сентябрь  То же, № 10 - 13 за октябрь - декабрь</vt:lpstr>
      <vt:lpstr>В данную опись внесено  34 (тридцать  четыре)  дела  с № 55 по № 88,  в том числе  литерные номера: нет; пропущенные номера: нет.</vt:lpstr>
      <vt:lpstr>Слайд 24</vt:lpstr>
      <vt:lpstr>Слайд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klens</cp:lastModifiedBy>
  <cp:revision>126</cp:revision>
  <dcterms:modified xsi:type="dcterms:W3CDTF">2022-04-18T06:52:05Z</dcterms:modified>
</cp:coreProperties>
</file>