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8" r:id="rId2"/>
    <p:sldId id="300" r:id="rId3"/>
    <p:sldId id="303" r:id="rId4"/>
    <p:sldId id="304" r:id="rId5"/>
    <p:sldId id="305" r:id="rId6"/>
    <p:sldId id="306" r:id="rId7"/>
    <p:sldId id="307" r:id="rId8"/>
    <p:sldId id="308" r:id="rId9"/>
    <p:sldId id="282" r:id="rId10"/>
  </p:sldIdLst>
  <p:sldSz cx="9144000" cy="5143500" type="screen16x9"/>
  <p:notesSz cx="6858000" cy="9144000"/>
  <p:defaultTextStyle>
    <a:defPPr>
      <a:defRPr lang="ru-RU"/>
    </a:defPPr>
    <a:lvl1pPr marL="0" algn="l" defTabSz="8229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11480" algn="l" defTabSz="8229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22960" algn="l" defTabSz="8229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34440" algn="l" defTabSz="8229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45920" algn="l" defTabSz="8229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57400" algn="l" defTabSz="8229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68880" algn="l" defTabSz="8229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80360" algn="l" defTabSz="8229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91840" algn="l" defTabSz="8229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F7469"/>
    <a:srgbClr val="886760"/>
    <a:srgbClr val="9E584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713" autoAdjust="0"/>
  </p:normalViewPr>
  <p:slideViewPr>
    <p:cSldViewPr>
      <p:cViewPr varScale="1">
        <p:scale>
          <a:sx n="144" d="100"/>
          <a:sy n="144" d="100"/>
        </p:scale>
        <p:origin x="-684" y="-3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/>
              <a:t>1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AAFE52-9EC3-41EF-89F4-A948D602DDC0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BCA9D5-60AA-4BC5-A361-DC80D694AE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/>
              <a:t>1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F329E-7F81-4E44-9587-3D18A128B4B7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103B2B-92C4-4434-9144-A81DBDB7EC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82296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11480" algn="l" defTabSz="82296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22960" algn="l" defTabSz="82296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34440" algn="l" defTabSz="82296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45920" algn="l" defTabSz="82296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57400" algn="l" defTabSz="82296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68880" algn="l" defTabSz="82296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80360" algn="l" defTabSz="82296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91840" algn="l" defTabSz="82296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ru-RU"/>
              <a:t>1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103B2B-92C4-4434-9144-A81DBDB7ECE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3863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FFD75-7395-42BF-9D00-7644DCAFC37E}" type="datetime1">
              <a:rPr lang="ru-RU" smtClean="0"/>
              <a:pPr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93349-2360-4139-9B93-97CF040755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97588-617C-43AB-8C99-5DAAAA0A0492}" type="datetime1">
              <a:rPr lang="ru-RU" smtClean="0"/>
              <a:pPr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93349-2360-4139-9B93-97CF040755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05980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12493-43B9-4AC9-BA5A-2F063F2A3510}" type="datetime1">
              <a:rPr lang="ru-RU" smtClean="0"/>
              <a:pPr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93349-2360-4139-9B93-97CF040755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F7296-A699-48BF-B62A-ACBEDFD69A7F}" type="datetime1">
              <a:rPr lang="ru-RU" smtClean="0"/>
              <a:pPr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93349-2360-4139-9B93-97CF040755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7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7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5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54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43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31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20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09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EFE92-6931-4D5C-877A-B47D2E745EC8}" type="datetime1">
              <a:rPr lang="ru-RU" smtClean="0"/>
              <a:pPr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93349-2360-4139-9B93-97CF040755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1" y="1200150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A2B9C-3040-4F00-BE7E-2A12B187C76F}" type="datetime1">
              <a:rPr lang="ru-RU" smtClean="0"/>
              <a:pPr/>
              <a:t>26.01.2023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93349-2360-4139-9B93-97CF040755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6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7" indent="0">
              <a:buNone/>
              <a:defRPr sz="1500" b="1"/>
            </a:lvl2pPr>
            <a:lvl3pPr marL="685773" indent="0">
              <a:buNone/>
              <a:defRPr sz="1400" b="1"/>
            </a:lvl3pPr>
            <a:lvl4pPr marL="1028659" indent="0">
              <a:buNone/>
              <a:defRPr sz="1200" b="1"/>
            </a:lvl4pPr>
            <a:lvl5pPr marL="1371545" indent="0">
              <a:buNone/>
              <a:defRPr sz="1200" b="1"/>
            </a:lvl5pPr>
            <a:lvl6pPr marL="1714432" indent="0">
              <a:buNone/>
              <a:defRPr sz="1200" b="1"/>
            </a:lvl6pPr>
            <a:lvl7pPr marL="2057318" indent="0">
              <a:buNone/>
              <a:defRPr sz="1200" b="1"/>
            </a:lvl7pPr>
            <a:lvl8pPr marL="2400204" indent="0">
              <a:buNone/>
              <a:defRPr sz="1200" b="1"/>
            </a:lvl8pPr>
            <a:lvl9pPr marL="274309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151336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7" indent="0">
              <a:buNone/>
              <a:defRPr sz="1500" b="1"/>
            </a:lvl2pPr>
            <a:lvl3pPr marL="685773" indent="0">
              <a:buNone/>
              <a:defRPr sz="1400" b="1"/>
            </a:lvl3pPr>
            <a:lvl4pPr marL="1028659" indent="0">
              <a:buNone/>
              <a:defRPr sz="1200" b="1"/>
            </a:lvl4pPr>
            <a:lvl5pPr marL="1371545" indent="0">
              <a:buNone/>
              <a:defRPr sz="1200" b="1"/>
            </a:lvl5pPr>
            <a:lvl6pPr marL="1714432" indent="0">
              <a:buNone/>
              <a:defRPr sz="1200" b="1"/>
            </a:lvl6pPr>
            <a:lvl7pPr marL="2057318" indent="0">
              <a:buNone/>
              <a:defRPr sz="1200" b="1"/>
            </a:lvl7pPr>
            <a:lvl8pPr marL="2400204" indent="0">
              <a:buNone/>
              <a:defRPr sz="1200" b="1"/>
            </a:lvl8pPr>
            <a:lvl9pPr marL="274309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EC702-08F0-4693-961F-F8CDCF05669B}" type="datetime1">
              <a:rPr lang="ru-RU" smtClean="0"/>
              <a:pPr/>
              <a:t>26.01.2023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93349-2360-4139-9B93-97CF040755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0ED76-C1DB-4F7A-9FF2-658F4010FF3D}" type="datetime1">
              <a:rPr lang="ru-RU" smtClean="0"/>
              <a:pPr/>
              <a:t>26.01.2023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93349-2360-4139-9B93-97CF040755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C193B-A9F6-4565-9CE9-4665EB751E8B}" type="datetime1">
              <a:rPr lang="ru-RU" smtClean="0"/>
              <a:pPr/>
              <a:t>26.01.2023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93349-2360-4139-9B93-97CF040755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9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887" indent="0">
              <a:buNone/>
              <a:defRPr sz="900"/>
            </a:lvl2pPr>
            <a:lvl3pPr marL="685773" indent="0">
              <a:buNone/>
              <a:defRPr sz="700"/>
            </a:lvl3pPr>
            <a:lvl4pPr marL="1028659" indent="0">
              <a:buNone/>
              <a:defRPr sz="700"/>
            </a:lvl4pPr>
            <a:lvl5pPr marL="1371545" indent="0">
              <a:buNone/>
              <a:defRPr sz="700"/>
            </a:lvl5pPr>
            <a:lvl6pPr marL="1714432" indent="0">
              <a:buNone/>
              <a:defRPr sz="700"/>
            </a:lvl6pPr>
            <a:lvl7pPr marL="2057318" indent="0">
              <a:buNone/>
              <a:defRPr sz="700"/>
            </a:lvl7pPr>
            <a:lvl8pPr marL="2400204" indent="0">
              <a:buNone/>
              <a:defRPr sz="700"/>
            </a:lvl8pPr>
            <a:lvl9pPr marL="2743090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39A6C-45BE-461F-BFAD-59B8BE0CD899}" type="datetime1">
              <a:rPr lang="ru-RU" smtClean="0"/>
              <a:pPr/>
              <a:t>26.01.2023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93349-2360-4139-9B93-97CF040755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887" indent="0">
              <a:buNone/>
              <a:defRPr sz="2100"/>
            </a:lvl2pPr>
            <a:lvl3pPr marL="685773" indent="0">
              <a:buNone/>
              <a:defRPr sz="1800"/>
            </a:lvl3pPr>
            <a:lvl4pPr marL="1028659" indent="0">
              <a:buNone/>
              <a:defRPr sz="1500"/>
            </a:lvl4pPr>
            <a:lvl5pPr marL="1371545" indent="0">
              <a:buNone/>
              <a:defRPr sz="1500"/>
            </a:lvl5pPr>
            <a:lvl6pPr marL="1714432" indent="0">
              <a:buNone/>
              <a:defRPr sz="1500"/>
            </a:lvl6pPr>
            <a:lvl7pPr marL="2057318" indent="0">
              <a:buNone/>
              <a:defRPr sz="1500"/>
            </a:lvl7pPr>
            <a:lvl8pPr marL="2400204" indent="0">
              <a:buNone/>
              <a:defRPr sz="1500"/>
            </a:lvl8pPr>
            <a:lvl9pPr marL="274309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100"/>
            </a:lvl1pPr>
            <a:lvl2pPr marL="342887" indent="0">
              <a:buNone/>
              <a:defRPr sz="900"/>
            </a:lvl2pPr>
            <a:lvl3pPr marL="685773" indent="0">
              <a:buNone/>
              <a:defRPr sz="700"/>
            </a:lvl3pPr>
            <a:lvl4pPr marL="1028659" indent="0">
              <a:buNone/>
              <a:defRPr sz="700"/>
            </a:lvl4pPr>
            <a:lvl5pPr marL="1371545" indent="0">
              <a:buNone/>
              <a:defRPr sz="700"/>
            </a:lvl5pPr>
            <a:lvl6pPr marL="1714432" indent="0">
              <a:buNone/>
              <a:defRPr sz="700"/>
            </a:lvl6pPr>
            <a:lvl7pPr marL="2057318" indent="0">
              <a:buNone/>
              <a:defRPr sz="700"/>
            </a:lvl7pPr>
            <a:lvl8pPr marL="2400204" indent="0">
              <a:buNone/>
              <a:defRPr sz="700"/>
            </a:lvl8pPr>
            <a:lvl9pPr marL="2743090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27EE-E133-4840-AD6F-2E3ED7569E73}" type="datetime1">
              <a:rPr lang="ru-RU" smtClean="0"/>
              <a:pPr/>
              <a:t>26.01.2023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93349-2360-4139-9B93-97CF040755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6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82296" tIns="41148" rIns="82296" bIns="4114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82296" tIns="41148" rIns="82296" bIns="4114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4"/>
            <a:ext cx="2133600" cy="273844"/>
          </a:xfrm>
          <a:prstGeom prst="rect">
            <a:avLst/>
          </a:prstGeom>
        </p:spPr>
        <p:txBody>
          <a:bodyPr vert="horz" lIns="82296" tIns="41148" rIns="82296" bIns="41148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1BD62-186F-41F6-9165-71E538BBA646}" type="datetime1">
              <a:rPr lang="ru-RU" smtClean="0"/>
              <a:pPr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4"/>
            <a:ext cx="2895600" cy="273844"/>
          </a:xfrm>
          <a:prstGeom prst="rect">
            <a:avLst/>
          </a:prstGeom>
        </p:spPr>
        <p:txBody>
          <a:bodyPr vert="horz" lIns="82296" tIns="41148" rIns="82296" bIns="41148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82296" tIns="41148" rIns="82296" bIns="41148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93349-2360-4139-9B93-97CF040755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hf hdr="0" ftr="0" dt="0"/>
  <p:txStyles>
    <p:titleStyle>
      <a:lvl1pPr algn="ctr" defTabSz="685773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65" indent="-257165" algn="l" defTabSz="68577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0" indent="-214304" algn="l" defTabSz="685773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16" indent="-171443" algn="l" defTabSz="68577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02" indent="-171443" algn="l" defTabSz="685773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88" indent="-171443" algn="l" defTabSz="685773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74" indent="-171443" algn="l" defTabSz="68577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61" indent="-171443" algn="l" defTabSz="68577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47" indent="-171443" algn="l" defTabSz="68577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33" indent="-171443" algn="l" defTabSz="68577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77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7" algn="l" defTabSz="68577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3" algn="l" defTabSz="68577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59" algn="l" defTabSz="68577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45" algn="l" defTabSz="68577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32" algn="l" defTabSz="68577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18" algn="l" defTabSz="68577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04" algn="l" defTabSz="68577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90" algn="l" defTabSz="68577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74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627534"/>
            <a:ext cx="7272808" cy="3960440"/>
          </a:xfrm>
          <a:prstGeom prst="rect">
            <a:avLst/>
          </a:prstGeom>
          <a:blipFill dpi="0" rotWithShape="1">
            <a:blip r:embed="rId3" cstate="print">
              <a:alphaModFix amt="58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ru-RU" sz="4800" b="1" i="1" dirty="0" smtClean="0">
                <a:solidFill>
                  <a:schemeClr val="tx2">
                    <a:lumMod val="50000"/>
                  </a:schemeClr>
                </a:solidFill>
                <a:latin typeface="Liberation Serif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4800" b="1" i="1" dirty="0" err="1" smtClean="0">
                <a:solidFill>
                  <a:schemeClr val="tx2">
                    <a:lumMod val="50000"/>
                  </a:schemeClr>
                </a:solidFill>
                <a:latin typeface="Liberation Serif" pitchFamily="18" charset="0"/>
                <a:cs typeface="Times New Roman" panose="02020603050405020304" pitchFamily="18" charset="0"/>
              </a:rPr>
              <a:t>антикоррупционной</a:t>
            </a:r>
            <a:r>
              <a:rPr lang="ru-RU" sz="4800" b="1" i="1" dirty="0" smtClean="0">
                <a:solidFill>
                  <a:schemeClr val="tx2">
                    <a:lumMod val="50000"/>
                  </a:schemeClr>
                </a:solidFill>
                <a:latin typeface="Liberation Serif" pitchFamily="18" charset="0"/>
                <a:cs typeface="Times New Roman" panose="02020603050405020304" pitchFamily="18" charset="0"/>
              </a:rPr>
              <a:t> деятельности </a:t>
            </a:r>
          </a:p>
          <a:p>
            <a:pPr algn="ctr"/>
            <a:r>
              <a:rPr lang="ru-RU" sz="4800" b="1" i="1" dirty="0" smtClean="0">
                <a:solidFill>
                  <a:schemeClr val="tx2">
                    <a:lumMod val="50000"/>
                  </a:schemeClr>
                </a:solidFill>
                <a:latin typeface="Liberation Serif" pitchFamily="18" charset="0"/>
                <a:cs typeface="Times New Roman" panose="02020603050405020304" pitchFamily="18" charset="0"/>
              </a:rPr>
              <a:t>ГКУСО «ГАСО»</a:t>
            </a:r>
            <a:endParaRPr lang="ru-RU" sz="4800" b="1" i="1" dirty="0">
              <a:solidFill>
                <a:schemeClr val="tx2">
                  <a:lumMod val="50000"/>
                </a:schemeClr>
              </a:solidFill>
              <a:latin typeface="Liberation Serif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1" name="Picture 1" descr="C:\Users\RykovaAS\Desktop\Совещание по раскулаченным\Коллегия по раскулаченным с муниципалами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86"/>
            <a:ext cx="928688" cy="92868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IMG_492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65845" y="1630363"/>
            <a:ext cx="2222897" cy="2963862"/>
          </a:xfrm>
          <a:prstGeom prst="rect">
            <a:avLst/>
          </a:prstGeo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93349-2360-4139-9B93-97CF040755EB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3" name="Заголовок 4"/>
          <p:cNvSpPr txBox="1">
            <a:spLocks/>
          </p:cNvSpPr>
          <p:nvPr/>
        </p:nvSpPr>
        <p:spPr>
          <a:xfrm>
            <a:off x="0" y="0"/>
            <a:ext cx="9144000" cy="928676"/>
          </a:xfrm>
          <a:prstGeom prst="rect">
            <a:avLst/>
          </a:prstGeom>
          <a:blipFill dpi="0" rotWithShape="1">
            <a:blip r:embed="rId3" cstate="print">
              <a:alphaModFix amt="58000"/>
            </a:blip>
            <a:srcRect/>
            <a:tile tx="0" ty="0" sx="100000" sy="100000" flip="none" algn="tl"/>
          </a:blip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rmAutofit fontScale="77500" lnSpcReduction="20000"/>
          </a:bodyPr>
          <a:lstStyle/>
          <a:p>
            <a:pPr algn="ctr" defTabSz="685773">
              <a:spcBef>
                <a:spcPct val="0"/>
              </a:spcBef>
              <a:defRPr/>
            </a:pPr>
            <a:r>
              <a:rPr lang="ru-RU" sz="2400" dirty="0" smtClean="0"/>
              <a:t> </a:t>
            </a:r>
            <a:r>
              <a:rPr lang="ru-RU" sz="2400" dirty="0" smtClean="0"/>
              <a:t>         </a:t>
            </a:r>
            <a:r>
              <a:rPr lang="ru-RU" sz="2000" b="1" dirty="0" smtClean="0">
                <a:solidFill>
                  <a:schemeClr val="tx1"/>
                </a:solidFill>
                <a:latin typeface="Liberation Serif" pitchFamily="18" charset="0"/>
              </a:rPr>
              <a:t>Работники</a:t>
            </a:r>
            <a:r>
              <a:rPr lang="ru-RU" sz="2000" b="1" dirty="0" smtClean="0">
                <a:solidFill>
                  <a:schemeClr val="tx1"/>
                </a:solidFill>
                <a:latin typeface="Liberation Serif" pitchFamily="18" charset="0"/>
              </a:rPr>
              <a:t>, принимаемые на работу в архив, </a:t>
            </a:r>
            <a:r>
              <a:rPr lang="ru-RU" sz="2000" b="1" dirty="0" err="1" smtClean="0">
                <a:solidFill>
                  <a:schemeClr val="tx1"/>
                </a:solidFill>
                <a:latin typeface="Liberation Serif" pitchFamily="18" charset="0"/>
              </a:rPr>
              <a:t>ознакамливаются</a:t>
            </a:r>
            <a:r>
              <a:rPr lang="ru-RU" sz="2000" b="1" dirty="0" smtClean="0">
                <a:solidFill>
                  <a:schemeClr val="tx1"/>
                </a:solidFill>
                <a:latin typeface="Liberation Serif" pitchFamily="18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Liberation Serif" pitchFamily="18" charset="0"/>
              </a:rPr>
              <a:t>под роспись </a:t>
            </a:r>
            <a:endParaRPr lang="ru-RU" sz="2000" b="1" dirty="0" smtClean="0">
              <a:solidFill>
                <a:schemeClr val="tx1"/>
              </a:solidFill>
              <a:latin typeface="Liberation Serif" pitchFamily="18" charset="0"/>
            </a:endParaRPr>
          </a:p>
          <a:p>
            <a:pPr algn="ctr" defTabSz="685773">
              <a:spcBef>
                <a:spcPct val="0"/>
              </a:spcBef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Liberation Serif" pitchFamily="18" charset="0"/>
              </a:rPr>
              <a:t>с </a:t>
            </a:r>
            <a:r>
              <a:rPr lang="ru-RU" sz="2000" b="1" dirty="0" smtClean="0">
                <a:solidFill>
                  <a:schemeClr val="tx1"/>
                </a:solidFill>
                <a:latin typeface="Liberation Serif" pitchFamily="18" charset="0"/>
              </a:rPr>
              <a:t>локально – нормативными документами, </a:t>
            </a:r>
            <a:endParaRPr lang="ru-RU" sz="2000" b="1" dirty="0" smtClean="0">
              <a:solidFill>
                <a:schemeClr val="tx1"/>
              </a:solidFill>
              <a:latin typeface="Liberation Serif" pitchFamily="18" charset="0"/>
            </a:endParaRPr>
          </a:p>
          <a:p>
            <a:pPr algn="ctr" defTabSz="685773">
              <a:spcBef>
                <a:spcPct val="0"/>
              </a:spcBef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Liberation Serif" pitchFamily="18" charset="0"/>
              </a:rPr>
              <a:t>регламентирующими </a:t>
            </a:r>
            <a:r>
              <a:rPr lang="ru-RU" sz="2000" b="1" dirty="0" smtClean="0">
                <a:solidFill>
                  <a:schemeClr val="tx1"/>
                </a:solidFill>
                <a:latin typeface="Liberation Serif" pitchFamily="18" charset="0"/>
              </a:rPr>
              <a:t>вопросы предупреждения и </a:t>
            </a:r>
            <a:endParaRPr lang="ru-RU" sz="2000" b="1" dirty="0" smtClean="0">
              <a:solidFill>
                <a:schemeClr val="tx1"/>
              </a:solidFill>
              <a:latin typeface="Liberation Serif" pitchFamily="18" charset="0"/>
            </a:endParaRPr>
          </a:p>
          <a:p>
            <a:pPr algn="ctr" defTabSz="685773">
              <a:spcBef>
                <a:spcPct val="0"/>
              </a:spcBef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Liberation Serif" pitchFamily="18" charset="0"/>
              </a:rPr>
              <a:t>противодействия коррупции в ГКУСО «ГАСО»</a:t>
            </a:r>
            <a:endParaRPr lang="ru-RU" sz="2000" b="1" i="1" dirty="0">
              <a:solidFill>
                <a:schemeClr val="tx1"/>
              </a:solidFill>
              <a:latin typeface="Liberation Serif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" descr="C:\Users\RykovaAS\Desktop\Совещание по раскулаченным\Коллегия по раскулаченным с муниципалами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28688" cy="928688"/>
          </a:xfrm>
          <a:prstGeom prst="rect">
            <a:avLst/>
          </a:prstGeom>
          <a:noFill/>
        </p:spPr>
      </p:pic>
      <p:sp>
        <p:nvSpPr>
          <p:cNvPr id="8" name="Номер слайда 13"/>
          <p:cNvSpPr txBox="1">
            <a:spLocks/>
          </p:cNvSpPr>
          <p:nvPr/>
        </p:nvSpPr>
        <p:spPr>
          <a:xfrm>
            <a:off x="7488324" y="61007"/>
            <a:ext cx="16002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algn="r" defTabSz="685773">
              <a:defRPr/>
            </a:pPr>
            <a:fld id="{72B93349-2360-4139-9B93-97CF040755EB}" type="slidenum">
              <a:rPr lang="ru-RU" sz="1100" b="1">
                <a:solidFill>
                  <a:schemeClr val="tx2">
                    <a:lumMod val="50000"/>
                  </a:schemeClr>
                </a:solidFill>
                <a:latin typeface="Liberation Serif" pitchFamily="18" charset="0"/>
              </a:rPr>
              <a:pPr algn="r" defTabSz="685773">
                <a:defRPr/>
              </a:pPr>
              <a:t>2</a:t>
            </a:fld>
            <a:endParaRPr lang="ru-RU" sz="1100" b="1" dirty="0">
              <a:solidFill>
                <a:schemeClr val="tx2">
                  <a:lumMod val="50000"/>
                </a:schemeClr>
              </a:solidFill>
              <a:latin typeface="Liberation Serif" pitchFamily="18" charset="0"/>
            </a:endParaRPr>
          </a:p>
        </p:txBody>
      </p:sp>
      <p:pic>
        <p:nvPicPr>
          <p:cNvPr id="1026" name="Picture 2" descr="C:\Users\User\Desktop\IMG_49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9180000" y="-16573634"/>
            <a:ext cx="6465324" cy="8072494"/>
          </a:xfrm>
          <a:prstGeom prst="rect">
            <a:avLst/>
          </a:prstGeom>
          <a:noFill/>
        </p:spPr>
      </p:pic>
      <p:pic>
        <p:nvPicPr>
          <p:cNvPr id="1028" name="Picture 4" descr="C:\Users\User\Desktop\IMG_492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54464" y="1630363"/>
            <a:ext cx="2222897" cy="296386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57200" y="285734"/>
            <a:ext cx="8229600" cy="1071570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latin typeface="Liberation Serif" pitchFamily="18" charset="0"/>
              </a:rPr>
              <a:t>Размещены на 1 этаже, в читальном зале и в 5 кабинете архива, </a:t>
            </a:r>
            <a:r>
              <a:rPr lang="ru-RU" sz="1400" b="1" dirty="0" smtClean="0">
                <a:latin typeface="Liberation Serif" pitchFamily="18" charset="0"/>
              </a:rPr>
              <a:t/>
            </a:r>
            <a:br>
              <a:rPr lang="ru-RU" sz="1400" b="1" dirty="0" smtClean="0">
                <a:latin typeface="Liberation Serif" pitchFamily="18" charset="0"/>
              </a:rPr>
            </a:br>
            <a:r>
              <a:rPr lang="ru-RU" sz="1400" b="1" dirty="0" smtClean="0">
                <a:latin typeface="Liberation Serif" pitchFamily="18" charset="0"/>
              </a:rPr>
              <a:t>где </a:t>
            </a:r>
            <a:r>
              <a:rPr lang="ru-RU" sz="1400" b="1" dirty="0" smtClean="0">
                <a:latin typeface="Liberation Serif" pitchFamily="18" charset="0"/>
              </a:rPr>
              <a:t>на регулярной основе осуществляется прием граждан, </a:t>
            </a:r>
            <a:r>
              <a:rPr lang="ru-RU" sz="1400" b="1" dirty="0" smtClean="0">
                <a:latin typeface="Liberation Serif" pitchFamily="18" charset="0"/>
              </a:rPr>
              <a:t/>
            </a:r>
            <a:br>
              <a:rPr lang="ru-RU" sz="1400" b="1" dirty="0" smtClean="0">
                <a:latin typeface="Liberation Serif" pitchFamily="18" charset="0"/>
              </a:rPr>
            </a:br>
            <a:r>
              <a:rPr lang="ru-RU" sz="1400" b="1" dirty="0" smtClean="0">
                <a:latin typeface="Liberation Serif" pitchFamily="18" charset="0"/>
              </a:rPr>
              <a:t>работа </a:t>
            </a:r>
            <a:r>
              <a:rPr lang="ru-RU" sz="1400" b="1" dirty="0" smtClean="0">
                <a:latin typeface="Liberation Serif" pitchFamily="18" charset="0"/>
              </a:rPr>
              <a:t>исследователей в читальном зале информации о недопустимости коррупционного поведения, в том числе подарков, дачи взяток, подкупа и иных форм проявления коррупции</a:t>
            </a:r>
            <a:endParaRPr lang="ru-RU" sz="1400" b="1" dirty="0">
              <a:latin typeface="Liberation Serif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93349-2360-4139-9B93-97CF040755EB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4" name="Picture 1" descr="C:\Users\RykovaAS\Desktop\Совещание по раскулаченным\Коллегия по раскулаченным с муниципалами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688" cy="928688"/>
          </a:xfrm>
          <a:prstGeom prst="rect">
            <a:avLst/>
          </a:prstGeom>
          <a:noFill/>
        </p:spPr>
      </p:pic>
      <p:sp>
        <p:nvSpPr>
          <p:cNvPr id="7" name="Номер слайда 13"/>
          <p:cNvSpPr txBox="1">
            <a:spLocks/>
          </p:cNvSpPr>
          <p:nvPr/>
        </p:nvSpPr>
        <p:spPr>
          <a:xfrm>
            <a:off x="7488324" y="61007"/>
            <a:ext cx="16002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algn="r" defTabSz="685773">
              <a:defRPr/>
            </a:pPr>
            <a:fld id="{72B93349-2360-4139-9B93-97CF040755EB}" type="slidenum">
              <a:rPr lang="ru-RU" sz="1100" b="1">
                <a:solidFill>
                  <a:schemeClr val="tx2">
                    <a:lumMod val="50000"/>
                  </a:schemeClr>
                </a:solidFill>
                <a:latin typeface="Liberation Serif" pitchFamily="18" charset="0"/>
              </a:rPr>
              <a:pPr algn="r" defTabSz="685773">
                <a:defRPr/>
              </a:pPr>
              <a:t>3</a:t>
            </a:fld>
            <a:endParaRPr lang="ru-RU" sz="1100" b="1" dirty="0">
              <a:solidFill>
                <a:schemeClr val="tx2">
                  <a:lumMod val="50000"/>
                </a:schemeClr>
              </a:solidFill>
              <a:latin typeface="Liberation Serif" pitchFamily="18" charset="0"/>
            </a:endParaRPr>
          </a:p>
        </p:txBody>
      </p:sp>
      <p:pic>
        <p:nvPicPr>
          <p:cNvPr id="2050" name="Picture 2" descr="C:\Users\User\Desktop\IMG_491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386" y="1630363"/>
            <a:ext cx="3951816" cy="2963862"/>
          </a:xfrm>
          <a:prstGeom prst="rect">
            <a:avLst/>
          </a:prstGeom>
          <a:noFill/>
        </p:spPr>
      </p:pic>
      <p:pic>
        <p:nvPicPr>
          <p:cNvPr id="2051" name="Picture 3" descr="C:\Users\User\Desktop\IMG_491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54464" y="1630363"/>
            <a:ext cx="2222897" cy="296386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93349-2360-4139-9B93-97CF040755EB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3074" name="Picture 2" descr="C:\Users\User\Desktop\IMG_49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5561" y="642938"/>
            <a:ext cx="2963465" cy="3951287"/>
          </a:xfrm>
          <a:prstGeom prst="rect">
            <a:avLst/>
          </a:prstGeom>
          <a:noFill/>
        </p:spPr>
      </p:pic>
      <p:pic>
        <p:nvPicPr>
          <p:cNvPr id="3075" name="Picture 3" descr="C:\Users\User\Desktop\IMG_491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4180" y="642938"/>
            <a:ext cx="2963465" cy="395128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93349-2360-4139-9B93-97CF040755EB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4098" name="Picture 2" descr="C:\Users\User\Desktop\IMG_491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1983" y="500063"/>
            <a:ext cx="3070622" cy="4094162"/>
          </a:xfrm>
          <a:prstGeom prst="rect">
            <a:avLst/>
          </a:prstGeom>
          <a:noFill/>
        </p:spPr>
      </p:pic>
      <p:pic>
        <p:nvPicPr>
          <p:cNvPr id="4099" name="Picture 3" descr="C:\Users\User\Desktop\IMG_491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0601" y="500063"/>
            <a:ext cx="3070622" cy="409416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b="1" dirty="0" smtClean="0">
                <a:latin typeface="Liberation Serif" pitchFamily="18" charset="0"/>
              </a:rPr>
              <a:t>Размещены </a:t>
            </a:r>
            <a:r>
              <a:rPr lang="ru-RU" sz="1600" b="1" dirty="0" smtClean="0">
                <a:latin typeface="Liberation Serif" pitchFamily="18" charset="0"/>
              </a:rPr>
              <a:t>просветительские материалы, направленные на борьбу с проявлением коррупции на официальном сайте ГКУСО «ГАСО» в разделе </a:t>
            </a:r>
            <a:r>
              <a:rPr lang="ru-RU" sz="1600" b="1" dirty="0" smtClean="0">
                <a:latin typeface="Liberation Serif" pitchFamily="18" charset="0"/>
              </a:rPr>
              <a:t/>
            </a:r>
            <a:br>
              <a:rPr lang="ru-RU" sz="1600" b="1" dirty="0" smtClean="0">
                <a:latin typeface="Liberation Serif" pitchFamily="18" charset="0"/>
              </a:rPr>
            </a:br>
            <a:r>
              <a:rPr lang="ru-RU" sz="1600" b="1" dirty="0" smtClean="0">
                <a:latin typeface="Liberation Serif" pitchFamily="18" charset="0"/>
              </a:rPr>
              <a:t>противодействие </a:t>
            </a:r>
            <a:r>
              <a:rPr lang="ru-RU" sz="1600" b="1" dirty="0" smtClean="0">
                <a:latin typeface="Liberation Serif" pitchFamily="18" charset="0"/>
              </a:rPr>
              <a:t>коррупции</a:t>
            </a:r>
            <a:endParaRPr lang="ru-RU" sz="1600" b="1" dirty="0">
              <a:latin typeface="Liberation Serif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14428"/>
            <a:ext cx="7543824" cy="416730"/>
          </a:xfrm>
        </p:spPr>
        <p:txBody>
          <a:bodyPr/>
          <a:lstStyle/>
          <a:p>
            <a:r>
              <a:rPr lang="ru-RU" dirty="0" smtClean="0"/>
              <a:t>                                              </a:t>
            </a:r>
            <a:r>
              <a:rPr lang="en-US" dirty="0" smtClean="0"/>
              <a:t>https</a:t>
            </a:r>
            <a:r>
              <a:rPr lang="en-US" dirty="0" smtClean="0"/>
              <a:t>://gaso-ural.ru/info/korrupt/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93349-2360-4139-9B93-97CF040755EB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5122" name="Picture 2" descr="C:\Users\User\Desktop\IMG_E492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1643056"/>
            <a:ext cx="2714644" cy="350044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400" b="1" dirty="0" smtClean="0">
                <a:latin typeface="Liberation Serif" pitchFamily="18" charset="0"/>
              </a:rPr>
              <a:t>На </a:t>
            </a:r>
            <a:r>
              <a:rPr lang="ru-RU" sz="1400" b="1" dirty="0" smtClean="0">
                <a:latin typeface="Liberation Serif" pitchFamily="18" charset="0"/>
              </a:rPr>
              <a:t>официальном сайте в разделе </a:t>
            </a:r>
            <a:r>
              <a:rPr lang="ru-RU" sz="1400" b="1" dirty="0" smtClean="0">
                <a:latin typeface="Liberation Serif" pitchFamily="18" charset="0"/>
              </a:rPr>
              <a:t>противодействие коррупции </a:t>
            </a:r>
            <a:r>
              <a:rPr lang="ru-RU" sz="1400" b="1" dirty="0" smtClean="0">
                <a:latin typeface="Liberation Serif" pitchFamily="18" charset="0"/>
              </a:rPr>
              <a:t>созданы подразделы: </a:t>
            </a:r>
            <a:r>
              <a:rPr lang="ru-RU" sz="1400" b="1" dirty="0" smtClean="0">
                <a:latin typeface="Liberation Serif" pitchFamily="18" charset="0"/>
              </a:rPr>
              <a:t/>
            </a:r>
            <a:br>
              <a:rPr lang="ru-RU" sz="1400" b="1" dirty="0" smtClean="0">
                <a:latin typeface="Liberation Serif" pitchFamily="18" charset="0"/>
              </a:rPr>
            </a:br>
            <a:r>
              <a:rPr lang="ru-RU" sz="1400" b="1" dirty="0" smtClean="0">
                <a:latin typeface="Liberation Serif" pitchFamily="18" charset="0"/>
              </a:rPr>
              <a:t>«</a:t>
            </a:r>
            <a:r>
              <a:rPr lang="ru-RU" sz="1400" b="1" dirty="0" smtClean="0">
                <a:latin typeface="Liberation Serif" pitchFamily="18" charset="0"/>
              </a:rPr>
              <a:t>планы, отчеты и иная статистическая информация», «формы документов, связанных с противодействием коррупции, для заполнения», «телефон доверия», «комиссия по противодействию коррупции»</a:t>
            </a:r>
            <a:endParaRPr lang="ru-RU" sz="1400" b="1" dirty="0">
              <a:latin typeface="Liberation Serif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https://gaso-ural.ru/info/korrupt/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https://gaso-ural.ru/info/korrupt/komissiya-po-antikorruptsionnoy-politike/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93349-2360-4139-9B93-97CF040755EB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6147" name="Picture 3" descr="C:\Users\User\Desktop\IMG_E492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2573" y="1630363"/>
            <a:ext cx="1669441" cy="2963862"/>
          </a:xfrm>
          <a:prstGeom prst="rect">
            <a:avLst/>
          </a:prstGeom>
          <a:noFill/>
        </p:spPr>
      </p:pic>
      <p:pic>
        <p:nvPicPr>
          <p:cNvPr id="6148" name="Picture 4" descr="C:\Users\User\Desktop\IMG_E492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8914" y="1630363"/>
            <a:ext cx="1673996" cy="296386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b="1" dirty="0" smtClean="0">
                <a:latin typeface="Liberation Serif" pitchFamily="18" charset="0"/>
              </a:rPr>
              <a:t>Подготовлены доклады, а также в течение года проводятся занятия с работниками. </a:t>
            </a:r>
            <a:br>
              <a:rPr lang="ru-RU" sz="1400" b="1" dirty="0" smtClean="0">
                <a:latin typeface="Liberation Serif" pitchFamily="18" charset="0"/>
              </a:rPr>
            </a:br>
            <a:r>
              <a:rPr lang="ru-RU" sz="1400" b="1" dirty="0" smtClean="0">
                <a:latin typeface="Liberation Serif" pitchFamily="18" charset="0"/>
              </a:rPr>
              <a:t>Все доклады размещаются на официальном сайте ГКУСО «ГАСО»</a:t>
            </a:r>
            <a:endParaRPr lang="ru-RU" sz="1400" b="1" dirty="0">
              <a:latin typeface="Liberation Serif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https://gaso-ural.ru/info/korrupt/realizatsiya-plana/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93349-2360-4139-9B93-97CF040755EB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7170" name="Picture 2" descr="C:\Users\User\Desktop\IMG_E492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6415" y="1630363"/>
            <a:ext cx="1721757" cy="2963862"/>
          </a:xfrm>
          <a:prstGeom prst="rect">
            <a:avLst/>
          </a:prstGeom>
          <a:noFill/>
        </p:spPr>
      </p:pic>
      <p:pic>
        <p:nvPicPr>
          <p:cNvPr id="7171" name="Picture 3" descr="C:\Users\User\Desktop\IMG_492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4464" y="1630363"/>
            <a:ext cx="2222897" cy="296386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813183" y="821956"/>
            <a:ext cx="7517635" cy="3888432"/>
          </a:xfrm>
          <a:prstGeom prst="rect">
            <a:avLst/>
          </a:prstGeom>
          <a:blipFill dpi="0" rotWithShape="1">
            <a:blip r:embed="rId2" cstate="print">
              <a:alphaModFix amt="58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4800" b="1" i="1" dirty="0">
                <a:solidFill>
                  <a:schemeClr val="accent1">
                    <a:lumMod val="50000"/>
                  </a:schemeClr>
                </a:solidFill>
                <a:latin typeface="Liberation Serif" pitchFamily="18" charset="0"/>
                <a:cs typeface="Times New Roman" panose="02020603050405020304" pitchFamily="18" charset="0"/>
              </a:rPr>
              <a:t>Спасибо за  внимание!</a:t>
            </a:r>
          </a:p>
        </p:txBody>
      </p:sp>
      <p:pic>
        <p:nvPicPr>
          <p:cNvPr id="5" name="Picture 1" descr="C:\Users\RykovaAS\Desktop\Совещание по раскулаченным\Коллегия по раскулаченным с муниципалами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88" cy="92868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2625</TotalTime>
  <Words>124</Words>
  <Application>Microsoft Office PowerPoint</Application>
  <PresentationFormat>Экран (16:9)</PresentationFormat>
  <Paragraphs>26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Размещены на 1 этаже, в читальном зале и в 5 кабинете архива,  где на регулярной основе осуществляется прием граждан,  работа исследователей в читальном зале информации о недопустимости коррупционного поведения, в том числе подарков, дачи взяток, подкупа и иных форм проявления коррупции</vt:lpstr>
      <vt:lpstr>Слайд 4</vt:lpstr>
      <vt:lpstr>Слайд 5</vt:lpstr>
      <vt:lpstr>Размещены просветительские материалы, направленные на борьбу с проявлением коррупции на официальном сайте ГКУСО «ГАСО» в разделе  противодействие коррупции</vt:lpstr>
      <vt:lpstr>На официальном сайте в разделе противодействие коррупции созданы подразделы:  «планы, отчеты и иная статистическая информация», «формы документов, связанных с противодействием коррупции, для заполнения», «телефон доверия», «комиссия по противодействию коррупции»</vt:lpstr>
      <vt:lpstr>Подготовлены доклады, а также в течение года проводятся занятия с работниками.  Все доклады размещаются на официальном сайте ГКУСО «ГАСО»</vt:lpstr>
      <vt:lpstr>Спасибо за  внимание!</vt:lpstr>
    </vt:vector>
  </TitlesOfParts>
  <Company>GASO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289</cp:revision>
  <dcterms:created xsi:type="dcterms:W3CDTF">2018-11-12T10:10:43Z</dcterms:created>
  <dcterms:modified xsi:type="dcterms:W3CDTF">2023-01-26T10:09:57Z</dcterms:modified>
</cp:coreProperties>
</file>