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300" r:id="rId3"/>
    <p:sldId id="303" r:id="rId4"/>
    <p:sldId id="304" r:id="rId5"/>
    <p:sldId id="305" r:id="rId6"/>
    <p:sldId id="306" r:id="rId7"/>
    <p:sldId id="282" r:id="rId8"/>
  </p:sldIdLst>
  <p:sldSz cx="9144000" cy="5143500" type="screen16x9"/>
  <p:notesSz cx="6858000" cy="9144000"/>
  <p:defaultTextStyle>
    <a:defPPr>
      <a:defRPr lang="ru-RU"/>
    </a:defPPr>
    <a:lvl1pPr marL="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F7469"/>
    <a:srgbClr val="886760"/>
    <a:srgbClr val="9E58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AFE52-9EC3-41EF-89F4-A948D602DDC0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CA9D5-60AA-4BC5-A361-DC80D694A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F329E-7F81-4E44-9587-3D18A128B4B7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03B2B-92C4-4434-9144-A81DBDB7E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03B2B-92C4-4434-9144-A81DBDB7EC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386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FD75-7395-42BF-9D00-7644DCAFC37E}" type="datetime1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7588-617C-43AB-8C99-5DAAAA0A0492}" type="datetime1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2493-43B9-4AC9-BA5A-2F063F2A3510}" type="datetime1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7296-A699-48BF-B62A-ACBEDFD69A7F}" type="datetime1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FE92-6931-4D5C-877A-B47D2E745EC8}" type="datetime1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2B9C-3040-4F00-BE7E-2A12B187C76F}" type="datetime1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40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40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C702-08F0-4693-961F-F8CDCF05669B}" type="datetime1">
              <a:rPr lang="ru-RU" smtClean="0"/>
              <a:pPr/>
              <a:t>05.09.2023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ED76-C1DB-4F7A-9FF2-658F4010FF3D}" type="datetime1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193B-A9F6-4565-9CE9-4665EB751E8B}" type="datetime1">
              <a:rPr lang="ru-RU" smtClean="0"/>
              <a:pPr/>
              <a:t>05.09.2023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87" indent="0">
              <a:buNone/>
              <a:defRPr sz="900"/>
            </a:lvl2pPr>
            <a:lvl3pPr marL="685773" indent="0">
              <a:buNone/>
              <a:defRPr sz="700"/>
            </a:lvl3pPr>
            <a:lvl4pPr marL="1028659" indent="0">
              <a:buNone/>
              <a:defRPr sz="700"/>
            </a:lvl4pPr>
            <a:lvl5pPr marL="1371545" indent="0">
              <a:buNone/>
              <a:defRPr sz="700"/>
            </a:lvl5pPr>
            <a:lvl6pPr marL="1714432" indent="0">
              <a:buNone/>
              <a:defRPr sz="700"/>
            </a:lvl6pPr>
            <a:lvl7pPr marL="2057318" indent="0">
              <a:buNone/>
              <a:defRPr sz="700"/>
            </a:lvl7pPr>
            <a:lvl8pPr marL="2400204" indent="0">
              <a:buNone/>
              <a:defRPr sz="700"/>
            </a:lvl8pPr>
            <a:lvl9pPr marL="274309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9A6C-45BE-461F-BFAD-59B8BE0CD899}" type="datetime1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87" indent="0">
              <a:buNone/>
              <a:defRPr sz="2100"/>
            </a:lvl2pPr>
            <a:lvl3pPr marL="685773" indent="0">
              <a:buNone/>
              <a:defRPr sz="1800"/>
            </a:lvl3pPr>
            <a:lvl4pPr marL="1028659" indent="0">
              <a:buNone/>
              <a:defRPr sz="1500"/>
            </a:lvl4pPr>
            <a:lvl5pPr marL="1371545" indent="0">
              <a:buNone/>
              <a:defRPr sz="1500"/>
            </a:lvl5pPr>
            <a:lvl6pPr marL="1714432" indent="0">
              <a:buNone/>
              <a:defRPr sz="1500"/>
            </a:lvl6pPr>
            <a:lvl7pPr marL="2057318" indent="0">
              <a:buNone/>
              <a:defRPr sz="1500"/>
            </a:lvl7pPr>
            <a:lvl8pPr marL="2400204" indent="0">
              <a:buNone/>
              <a:defRPr sz="1500"/>
            </a:lvl8pPr>
            <a:lvl9pPr marL="274309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42887" indent="0">
              <a:buNone/>
              <a:defRPr sz="900"/>
            </a:lvl2pPr>
            <a:lvl3pPr marL="685773" indent="0">
              <a:buNone/>
              <a:defRPr sz="700"/>
            </a:lvl3pPr>
            <a:lvl4pPr marL="1028659" indent="0">
              <a:buNone/>
              <a:defRPr sz="700"/>
            </a:lvl4pPr>
            <a:lvl5pPr marL="1371545" indent="0">
              <a:buNone/>
              <a:defRPr sz="700"/>
            </a:lvl5pPr>
            <a:lvl6pPr marL="1714432" indent="0">
              <a:buNone/>
              <a:defRPr sz="700"/>
            </a:lvl6pPr>
            <a:lvl7pPr marL="2057318" indent="0">
              <a:buNone/>
              <a:defRPr sz="700"/>
            </a:lvl7pPr>
            <a:lvl8pPr marL="2400204" indent="0">
              <a:buNone/>
              <a:defRPr sz="700"/>
            </a:lvl8pPr>
            <a:lvl9pPr marL="274309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27EE-E133-4840-AD6F-2E3ED7569E73}" type="datetime1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2296" tIns="41148" rIns="82296" bIns="4114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1BD62-186F-41F6-9165-71E538BBA646}" type="datetime1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hdr="0" ftr="0" dt="0"/>
  <p:txStyles>
    <p:titleStyle>
      <a:lvl1pPr algn="ctr" defTabSz="68577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5" indent="-257165" algn="l" defTabSz="6857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0" indent="-214304" algn="l" defTabSz="68577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6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2" indent="-171443" algn="l" defTabSz="68577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8" indent="-171443" algn="l" defTabSz="68577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4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3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0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27534"/>
            <a:ext cx="7272808" cy="3960440"/>
          </a:xfrm>
          <a:prstGeom prst="rect">
            <a:avLst/>
          </a:prstGeom>
          <a:blipFill dpi="0" rotWithShape="1">
            <a:blip r:embed="rId3" cstate="print">
              <a:alphaModFix amt="5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anose="02020603050405020304" pitchFamily="18" charset="0"/>
              </a:rPr>
              <a:t>Основные требования к служебному поведению в организации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86"/>
            <a:ext cx="928688" cy="928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0" y="0"/>
            <a:ext cx="9144000" cy="951570"/>
          </a:xfrm>
          <a:prstGeom prst="rect">
            <a:avLst/>
          </a:prstGeom>
          <a:blipFill dpi="0" rotWithShape="1">
            <a:blip r:embed="rId2" cstate="print">
              <a:alphaModFix amt="58000"/>
            </a:blip>
            <a:srcRect/>
            <a:tile tx="0" ty="0" sx="100000" sy="100000" flip="none" algn="tl"/>
          </a:blip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/>
          <a:p>
            <a:pPr algn="ctr" defTabSz="685773">
              <a:spcBef>
                <a:spcPct val="0"/>
              </a:spcBef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ОСНОВНЫЕ ПРИНЦИПЫ СЛУЖЕБНОГО ПОВЕДЕНИЯ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</a:t>
            </a:r>
          </a:p>
          <a:p>
            <a:pPr algn="ctr" defTabSz="685773">
              <a:spcBef>
                <a:spcPct val="0"/>
              </a:spcBef>
              <a:defRPr/>
            </a:pPr>
            <a:endParaRPr lang="ru-RU" sz="2600" b="1" i="1" dirty="0">
              <a:solidFill>
                <a:schemeClr val="accent1">
                  <a:lumMod val="50000"/>
                </a:schemeClr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8" cy="9286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1142990"/>
            <a:ext cx="8715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8" name="Номер слайда 13"/>
          <p:cNvSpPr txBox="1">
            <a:spLocks/>
          </p:cNvSpPr>
          <p:nvPr/>
        </p:nvSpPr>
        <p:spPr>
          <a:xfrm>
            <a:off x="7488324" y="61007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773">
              <a:defRPr/>
            </a:pPr>
            <a:fld id="{72B93349-2360-4139-9B93-97CF040755EB}" type="slidenum">
              <a:rPr lang="ru-RU" sz="1100" b="1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pPr algn="r" defTabSz="685773">
                <a:defRPr/>
              </a:pPr>
              <a:t>2</a:t>
            </a:fld>
            <a:endParaRPr lang="ru-RU" sz="1100" b="1" dirty="0">
              <a:solidFill>
                <a:schemeClr val="tx2">
                  <a:lumMod val="50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071552"/>
            <a:ext cx="9144000" cy="316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Основные принципы служебного поведения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 – это человечность, справедливость, профессионализм, ответственность, терпимость, демократичность, партнерство и солидарность.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Работники, сознавая ответственность перед государством, обществом и гражданами, призваны: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Исполнять должностные обязанности добросовестно и на высоком профессиональном уровне в целях обеспечения эффективной работы Архива;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Осуществлять свою деятельность в пределах полномочий Архива;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Исключать действия, связанные с влиянием каких-либо личных, имущественных (финансовых) и иных интересов, препятствующих добросовестному исполнению должностных обязанностей;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Уведомлять руководство, органы прокуратуры или другие государственные органы обо всех случаях обращения к работникам Архива каких - либо лиц в целях склонения к совершению коррупционных правонарушений;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Проявлять корректность и внимательность в обращении со всеми работниками Архива, гражданами и должностными лицами;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Проявлять терпимость и уважение к обычаям и традициям народов России, учитывать культурные и иные особенности различных этнических, социальных групп и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конфессий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, способствовать межнациональному и межконфессиональному согласию;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Воздерживаться от поведения, которое могло бы вызвать сомнение в объективном исполнении работником должностных обязанностей, а также избегать конфликтных ситуаций, способных нанести ущерб их репутации или авторитету Архива;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Принимать предусмотренные законодательством Российской Федерации меры по недопущению и урегулированию возникшего конфликта интересов;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Соблюдать правила публичных выступлений и предоставления служебной информации;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Уважительно относиться к деятельности представителей средств массовой информации, печатных изданий по информированию общества о работе Архива, а также оказывать содействия в получении достоверной информации в установленном порядке.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0" y="71420"/>
            <a:ext cx="5000628" cy="880150"/>
          </a:xfrm>
          <a:prstGeom prst="rect">
            <a:avLst/>
          </a:prstGeom>
          <a:blipFill dpi="0" rotWithShape="1">
            <a:blip r:embed="rId2" cstate="print">
              <a:alphaModFix amt="58000"/>
            </a:blip>
            <a:srcRect/>
            <a:tile tx="0" ty="0" sx="100000" sy="100000" flip="none" algn="tl"/>
          </a:blip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/>
          <a:p>
            <a:pPr algn="ctr" defTabSz="685773">
              <a:spcBef>
                <a:spcPct val="0"/>
              </a:spcBef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ТРЕБОВАНИЯ К АНТИКОРРУПЦИОННОМУ ПОВЕДЕНИЮ РАБОТНИКОВ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51670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7" name="Номер слайда 13"/>
          <p:cNvSpPr txBox="1">
            <a:spLocks/>
          </p:cNvSpPr>
          <p:nvPr/>
        </p:nvSpPr>
        <p:spPr>
          <a:xfrm>
            <a:off x="7488324" y="61007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773">
              <a:defRPr/>
            </a:pPr>
            <a:fld id="{72B93349-2360-4139-9B93-97CF040755EB}" type="slidenum">
              <a:rPr lang="ru-RU" sz="1100" b="1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pPr algn="r" defTabSz="685773">
                <a:defRPr/>
              </a:pPr>
              <a:t>3</a:t>
            </a:fld>
            <a:endParaRPr lang="ru-RU" sz="1100" b="1" dirty="0">
              <a:solidFill>
                <a:schemeClr val="tx2">
                  <a:lumMod val="50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000114"/>
            <a:ext cx="500062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Работники при исполнении ими должностных обязанностей не должны допускать личной заинтересованности, которая приводит или может привести к конфликту интересов.</a:t>
            </a:r>
            <a:endParaRPr lang="ru-RU" sz="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Работникам запрещается получать в связи с исполнением должностных обязанностей вознаграждения от физических и юридических лиц (денежное вознаграждение, ссуды, услуги, оплату развлечений, отдыха, транспортных расходов и иные вознаграждения).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400" dirty="0" smtClean="0">
                <a:latin typeface="Liberation Serif" pitchFamily="18" charset="0"/>
              </a:rPr>
              <a:t>Работники </a:t>
            </a:r>
            <a:r>
              <a:rPr lang="ru-RU" sz="1400" dirty="0" smtClean="0">
                <a:latin typeface="Liberation Serif" pitchFamily="18" charset="0"/>
              </a:rPr>
              <a:t>Архива обязаны соблюдать Конституцию Российской </a:t>
            </a:r>
            <a:r>
              <a:rPr lang="ru-RU" sz="1400" dirty="0" smtClean="0">
                <a:latin typeface="Liberation Serif" pitchFamily="18" charset="0"/>
              </a:rPr>
              <a:t>Федерации, федеральные </a:t>
            </a:r>
            <a:r>
              <a:rPr lang="ru-RU" sz="1400" dirty="0" smtClean="0">
                <a:latin typeface="Liberation Serif" pitchFamily="18" charset="0"/>
              </a:rPr>
              <a:t>законы, иные нормативные правовые акты Российской Федерации, локальные нормативно – правовые акты Управления архивами Свердловской области, </a:t>
            </a:r>
            <a:r>
              <a:rPr lang="ru-RU" sz="1400" dirty="0" smtClean="0">
                <a:latin typeface="Liberation Serif" pitchFamily="18" charset="0"/>
              </a:rPr>
              <a:t>Архива.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400" dirty="0" smtClean="0">
                <a:latin typeface="Liberation Serif" pitchFamily="18" charset="0"/>
              </a:rPr>
              <a:t>Работники </a:t>
            </a:r>
            <a:r>
              <a:rPr lang="ru-RU" sz="1400" dirty="0" smtClean="0">
                <a:latin typeface="Liberation Serif" pitchFamily="18" charset="0"/>
              </a:rPr>
              <a:t>обязаны соблюдать законодательство Российской Федерации, Свердловской области о противодействии коррупции.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плакаты коррупция\image16853826260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4143373" cy="5143500"/>
          </a:xfrm>
          <a:prstGeom prst="rect">
            <a:avLst/>
          </a:prstGeom>
          <a:noFill/>
        </p:spPr>
      </p:pic>
      <p:pic>
        <p:nvPicPr>
          <p:cNvPr id="9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20"/>
            <a:ext cx="571472" cy="6119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6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СЛУЖЕБНОЕ ОБЩЕНИЕ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71486"/>
            <a:ext cx="464343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В общении с гражданами и коллегами со стороны работников Архива недопустимы: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Любого вида высказывания и действия дискриминационного характера по признакам пола, возраста, расы, национальности, языка, гражданства, социального, имущественного или семейного положения, политических или религиозных предпочтений;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Пренебрежительный тон, грубость, заносчивость, некорректность замечаний, предъявление неправомерных, незаслуженных обвинений;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Угрозы, оскорбительные выражения или реплики, действия, препятствующие нормальному общению или провоцирующие противоправное поведение.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Работники Архива должны способствовать установлению в коллективе деловых взаимоотношений и конструктивного сотрудничества друг с другом, должны быть вежливыми, доброжелательными, корректными, внимательными и проявлять толерантность в общении с пользователями (посетителями), общественностью и коллегами.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Работники не имеют права злоупотреблять своим служебным положением.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Взаимоотношения между работниками основываются на принципах коллегиальности, партнерства и уважения. Работник защищает не только свой авторитет, но и авторитет своих коллег. Он не принижает своих коллег в присутствии других лиц.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Работники всегда обязаны приветствовать (здороваться) со своими коллегами, проявление иного поведения будет рассматриваться как неуважение (пренебрежения) к коллегам. Пренебрежительное отношение недопустимо.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Работники избегают конфликтов во взаимоотношениях. В случае возникновения разногласий они стремятся к их конструктивному решению.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482" name="Picture 2" descr="C:\Users\User\Desktop\1511510646_cl_raznoe0102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0"/>
            <a:ext cx="4429124" cy="5143500"/>
          </a:xfrm>
          <a:prstGeom prst="rect">
            <a:avLst/>
          </a:prstGeom>
          <a:noFill/>
        </p:spPr>
      </p:pic>
      <p:pic>
        <p:nvPicPr>
          <p:cNvPr id="6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20"/>
            <a:ext cx="500034" cy="5354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3" y="142858"/>
            <a:ext cx="51435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ВЗАИМООТНОШЕНИЯ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 РУКОВОДСТВОМ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714363"/>
            <a:ext cx="571500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Взаимоотношения в Архиве базируются на принципах свободы слова и убеждений, терпимости, демократичности и справедливости. Руководство Архива делает все возможное для полного раскрытия способностей и умений работников в своей профессиональной деятельности.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В Архиве соблюдается культура общения, выражающаяся во взаимном уважении, доброжелательности. Ответственность за поддержание данной атмосферы несет директор Архива.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Руководство Архива терпимо относится к разнообразию политических, религиозных, философских взглядов, вкусов и мнений, создает условия для обмена взглядами и возможности договориться.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Различные статусы работников, квалификационные категории и обязанности не должны препятствовать выражению всеми работниками своего мнения и защите своих убеждений.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Руководство Архива не может дискриминировать, игнорировать или преследовать работников за их убеждения или на основании личных симпатий или антипатий.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Руководство не может требовать или собирать информацию о личной жизни работников, не связанную с выполнением ими трудовых обязанностей.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Оценки и решения руководителя должны быть беспристрастными и основываться на фактах и реальных заслугах работников.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Работники имеют право получать от руководства информацию, имеющую значение для работы Архива.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Руководство не имеет права скрывать информацию, способную повлиять на карьеру работника и на качество его труда.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Работники Архива уважительно относятся к руководству, соблюдают субординацию и при возникновении конфликта с руководством, пытаются его разрешить с соблюдением этических норм.</a:t>
            </a:r>
          </a:p>
        </p:txBody>
      </p:sp>
      <p:pic>
        <p:nvPicPr>
          <p:cNvPr id="21506" name="Picture 2" descr="C:\Users\User\Desktop\94bbde8d9d794d75a7b558e8e284ab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0"/>
            <a:ext cx="3357554" cy="5143500"/>
          </a:xfrm>
          <a:prstGeom prst="rect">
            <a:avLst/>
          </a:prstGeom>
          <a:noFill/>
        </p:spPr>
      </p:pic>
      <p:pic>
        <p:nvPicPr>
          <p:cNvPr id="6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20"/>
            <a:ext cx="642910" cy="6884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714362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Работники Архива ответственно исполняют свои должностные обязанности.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000" dirty="0" smtClean="0"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ребовательны по отношению к себе и стремятся к самосовершенствованию.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Дорожат своей репутацией и репутацией Архива.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Внешний вид работников Архива должен соответствовать общепринятому деловому стилю, который отличают официальность, сдержанность, аккуратность.</a:t>
            </a:r>
          </a:p>
          <a:p>
            <a:pPr indent="4508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Liberation Serif" pitchFamily="18" charset="0"/>
              </a:rPr>
              <a:t>Работники несут ответственность за качество и результаты доверенной ему работы.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cs typeface="Arial" pitchFamily="34" charset="0"/>
            </a:endParaRPr>
          </a:p>
        </p:txBody>
      </p:sp>
      <p:pic>
        <p:nvPicPr>
          <p:cNvPr id="22531" name="Picture 3" descr="C:\Users\User\Desktop\1676892530_gas-kvas-com-p-risunok-na-temu-kto-takoi-mediato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714626"/>
            <a:ext cx="4786346" cy="2428874"/>
          </a:xfrm>
          <a:prstGeom prst="rect">
            <a:avLst/>
          </a:prstGeom>
          <a:noFill/>
        </p:spPr>
      </p:pic>
      <p:pic>
        <p:nvPicPr>
          <p:cNvPr id="6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20"/>
            <a:ext cx="642910" cy="6884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000100" y="142858"/>
            <a:ext cx="7330718" cy="1500198"/>
          </a:xfrm>
          <a:prstGeom prst="rect">
            <a:avLst/>
          </a:prstGeom>
          <a:blipFill dpi="0" rotWithShape="1">
            <a:blip r:embed="rId2" cstate="print">
              <a:alphaModFix amt="5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anose="02020603050405020304" pitchFamily="18" charset="0"/>
              </a:rPr>
              <a:t>Спасибо за  внимание!</a:t>
            </a:r>
          </a:p>
        </p:txBody>
      </p:sp>
      <p:pic>
        <p:nvPicPr>
          <p:cNvPr id="5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8" cy="928688"/>
          </a:xfrm>
          <a:prstGeom prst="rect">
            <a:avLst/>
          </a:prstGeom>
          <a:noFill/>
        </p:spPr>
      </p:pic>
      <p:pic>
        <p:nvPicPr>
          <p:cNvPr id="2049" name="Picture 1" descr="C:\Users\User\Desktop\businessethic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785932"/>
            <a:ext cx="5715040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851</Words>
  <Application>Microsoft Office PowerPoint</Application>
  <PresentationFormat>Экран (16:9)</PresentationFormat>
  <Paragraphs>56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Спасибо за  внимание!</vt:lpstr>
    </vt:vector>
  </TitlesOfParts>
  <Company>GASO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295</cp:revision>
  <dcterms:created xsi:type="dcterms:W3CDTF">2018-11-12T10:10:43Z</dcterms:created>
  <dcterms:modified xsi:type="dcterms:W3CDTF">2023-09-05T06:17:20Z</dcterms:modified>
</cp:coreProperties>
</file>