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300" r:id="rId3"/>
    <p:sldId id="303" r:id="rId4"/>
    <p:sldId id="304" r:id="rId5"/>
    <p:sldId id="305" r:id="rId6"/>
    <p:sldId id="306" r:id="rId7"/>
    <p:sldId id="307" r:id="rId8"/>
    <p:sldId id="282" r:id="rId9"/>
  </p:sldIdLst>
  <p:sldSz cx="9144000" cy="5143500" type="screen16x9"/>
  <p:notesSz cx="6858000" cy="9144000"/>
  <p:defaultTextStyle>
    <a:defPPr>
      <a:defRPr lang="ru-RU"/>
    </a:defPPr>
    <a:lvl1pPr marL="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F7469"/>
    <a:srgbClr val="886760"/>
    <a:srgbClr val="9E584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AFE52-9EC3-41EF-89F4-A948D602DDC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CA9D5-60AA-4BC5-A361-DC80D694A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F329E-7F81-4E44-9587-3D18A128B4B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03B2B-92C4-4434-9144-A81DBDB7E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03B2B-92C4-4434-9144-A81DBDB7EC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386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FD75-7395-42BF-9D00-7644DCAFC37E}" type="datetime1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7588-617C-43AB-8C99-5DAAAA0A0492}" type="datetime1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2493-43B9-4AC9-BA5A-2F063F2A3510}" type="datetime1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7296-A699-48BF-B62A-ACBEDFD69A7F}" type="datetime1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FE92-6931-4D5C-877A-B47D2E745EC8}" type="datetime1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2B9C-3040-4F00-BE7E-2A12B187C76F}" type="datetime1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40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40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C702-08F0-4693-961F-F8CDCF05669B}" type="datetime1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ED76-C1DB-4F7A-9FF2-658F4010FF3D}" type="datetime1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193B-A9F6-4565-9CE9-4665EB751E8B}" type="datetime1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87" indent="0">
              <a:buNone/>
              <a:defRPr sz="900"/>
            </a:lvl2pPr>
            <a:lvl3pPr marL="685773" indent="0">
              <a:buNone/>
              <a:defRPr sz="700"/>
            </a:lvl3pPr>
            <a:lvl4pPr marL="1028659" indent="0">
              <a:buNone/>
              <a:defRPr sz="700"/>
            </a:lvl4pPr>
            <a:lvl5pPr marL="1371545" indent="0">
              <a:buNone/>
              <a:defRPr sz="700"/>
            </a:lvl5pPr>
            <a:lvl6pPr marL="1714432" indent="0">
              <a:buNone/>
              <a:defRPr sz="700"/>
            </a:lvl6pPr>
            <a:lvl7pPr marL="2057318" indent="0">
              <a:buNone/>
              <a:defRPr sz="700"/>
            </a:lvl7pPr>
            <a:lvl8pPr marL="2400204" indent="0">
              <a:buNone/>
              <a:defRPr sz="700"/>
            </a:lvl8pPr>
            <a:lvl9pPr marL="274309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9A6C-45BE-461F-BFAD-59B8BE0CD899}" type="datetime1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87" indent="0">
              <a:buNone/>
              <a:defRPr sz="2100"/>
            </a:lvl2pPr>
            <a:lvl3pPr marL="685773" indent="0">
              <a:buNone/>
              <a:defRPr sz="1800"/>
            </a:lvl3pPr>
            <a:lvl4pPr marL="1028659" indent="0">
              <a:buNone/>
              <a:defRPr sz="1500"/>
            </a:lvl4pPr>
            <a:lvl5pPr marL="1371545" indent="0">
              <a:buNone/>
              <a:defRPr sz="1500"/>
            </a:lvl5pPr>
            <a:lvl6pPr marL="1714432" indent="0">
              <a:buNone/>
              <a:defRPr sz="1500"/>
            </a:lvl6pPr>
            <a:lvl7pPr marL="2057318" indent="0">
              <a:buNone/>
              <a:defRPr sz="1500"/>
            </a:lvl7pPr>
            <a:lvl8pPr marL="2400204" indent="0">
              <a:buNone/>
              <a:defRPr sz="1500"/>
            </a:lvl8pPr>
            <a:lvl9pPr marL="274309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42887" indent="0">
              <a:buNone/>
              <a:defRPr sz="900"/>
            </a:lvl2pPr>
            <a:lvl3pPr marL="685773" indent="0">
              <a:buNone/>
              <a:defRPr sz="700"/>
            </a:lvl3pPr>
            <a:lvl4pPr marL="1028659" indent="0">
              <a:buNone/>
              <a:defRPr sz="700"/>
            </a:lvl4pPr>
            <a:lvl5pPr marL="1371545" indent="0">
              <a:buNone/>
              <a:defRPr sz="700"/>
            </a:lvl5pPr>
            <a:lvl6pPr marL="1714432" indent="0">
              <a:buNone/>
              <a:defRPr sz="700"/>
            </a:lvl6pPr>
            <a:lvl7pPr marL="2057318" indent="0">
              <a:buNone/>
              <a:defRPr sz="700"/>
            </a:lvl7pPr>
            <a:lvl8pPr marL="2400204" indent="0">
              <a:buNone/>
              <a:defRPr sz="700"/>
            </a:lvl8pPr>
            <a:lvl9pPr marL="274309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27EE-E133-4840-AD6F-2E3ED7569E73}" type="datetime1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2296" tIns="41148" rIns="82296" bIns="4114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1BD62-186F-41F6-9165-71E538BBA646}" type="datetime1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hdr="0" ftr="0" dt="0"/>
  <p:txStyles>
    <p:titleStyle>
      <a:lvl1pPr algn="ctr" defTabSz="68577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5" indent="-257165" algn="l" defTabSz="6857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0" indent="-214304" algn="l" defTabSz="68577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6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2" indent="-171443" algn="l" defTabSz="68577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8" indent="-171443" algn="l" defTabSz="68577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4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3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3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0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27534"/>
            <a:ext cx="7272808" cy="3960440"/>
          </a:xfrm>
          <a:prstGeom prst="rect">
            <a:avLst/>
          </a:prstGeom>
          <a:blipFill dpi="0" rotWithShape="1">
            <a:blip r:embed="rId3" cstate="print">
              <a:alphaModFix amt="5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anose="02020603050405020304" pitchFamily="18" charset="0"/>
              </a:rPr>
              <a:t>Вместе против коррупции! </a:t>
            </a:r>
          </a:p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anose="02020603050405020304" pitchFamily="18" charset="0"/>
              </a:rPr>
              <a:t>Жить по совести и чести</a:t>
            </a:r>
            <a:endParaRPr lang="ru-RU" sz="4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86"/>
            <a:ext cx="928688" cy="928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0" y="0"/>
            <a:ext cx="9144000" cy="951570"/>
          </a:xfrm>
          <a:prstGeom prst="rect">
            <a:avLst/>
          </a:prstGeom>
          <a:blipFill dpi="0" rotWithShape="1">
            <a:blip r:embed="rId2" cstate="print">
              <a:alphaModFix amt="58000"/>
            </a:blip>
            <a:srcRect/>
            <a:tile tx="0" ty="0" sx="100000" sy="100000" flip="none" algn="tl"/>
          </a:blip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/>
          <a:p>
            <a:pPr algn="ctr" defTabSz="685773">
              <a:spcBef>
                <a:spcPct val="0"/>
              </a:spcBef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Живи по совести, береги в себе человека!</a:t>
            </a:r>
            <a:endParaRPr lang="ru-RU" sz="2600" b="1" i="1" dirty="0">
              <a:solidFill>
                <a:schemeClr val="accent2">
                  <a:lumMod val="75000"/>
                </a:schemeClr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8" cy="928688"/>
          </a:xfrm>
          <a:prstGeom prst="rect">
            <a:avLst/>
          </a:prstGeom>
          <a:noFill/>
        </p:spPr>
      </p:pic>
      <p:sp>
        <p:nvSpPr>
          <p:cNvPr id="8" name="Номер слайда 13"/>
          <p:cNvSpPr txBox="1">
            <a:spLocks/>
          </p:cNvSpPr>
          <p:nvPr/>
        </p:nvSpPr>
        <p:spPr>
          <a:xfrm>
            <a:off x="7488324" y="61007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773">
              <a:defRPr/>
            </a:pPr>
            <a:endParaRPr lang="ru-RU" sz="1100" b="1" dirty="0">
              <a:solidFill>
                <a:schemeClr val="tx2">
                  <a:lumMod val="50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1000115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Коррупция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«есть корень, из которого вытекает во все времена и при всяких</a:t>
            </a: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соблазнах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презрение ко всем законам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».</a:t>
            </a:r>
          </a:p>
          <a:p>
            <a:pPr algn="ctr"/>
            <a:endParaRPr lang="ru-RU" dirty="0" smtClean="0">
              <a:latin typeface="Liberation Serif" pitchFamily="18" charset="0"/>
            </a:endParaRPr>
          </a:p>
          <a:p>
            <a:pPr algn="r"/>
            <a:r>
              <a:rPr lang="ru-RU" b="1" dirty="0" smtClean="0">
                <a:latin typeface="Liberation Serif" pitchFamily="18" charset="0"/>
              </a:rPr>
              <a:t>Томас Гоббс</a:t>
            </a:r>
            <a:endParaRPr lang="ru-RU" b="1" dirty="0">
              <a:latin typeface="Liberation Serif" pitchFamily="18" charset="0"/>
            </a:endParaRPr>
          </a:p>
        </p:txBody>
      </p:sp>
      <p:pic>
        <p:nvPicPr>
          <p:cNvPr id="1028" name="Picture 4" descr="C:\Users\User\Desktop\9fbe8884-054a-5351-a727-aabef02763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428874"/>
            <a:ext cx="3786214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0" y="0"/>
            <a:ext cx="9144000" cy="951570"/>
          </a:xfrm>
          <a:prstGeom prst="rect">
            <a:avLst/>
          </a:prstGeom>
          <a:blipFill dpi="0" rotWithShape="1">
            <a:blip r:embed="rId2" cstate="print">
              <a:alphaModFix amt="58000"/>
            </a:blip>
            <a:srcRect/>
            <a:tile tx="0" ty="0" sx="100000" sy="100000" flip="none" algn="tl"/>
          </a:blip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/>
          <a:p>
            <a:pPr algn="ctr" defTabSz="685773">
              <a:spcBef>
                <a:spcPct val="0"/>
              </a:spcBef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О чем гласит народная мудрость?</a:t>
            </a:r>
            <a:endParaRPr lang="ru-RU" sz="2600" b="1" i="1" dirty="0">
              <a:solidFill>
                <a:schemeClr val="accent2">
                  <a:lumMod val="75000"/>
                </a:schemeClr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8" cy="928688"/>
          </a:xfrm>
          <a:prstGeom prst="rect">
            <a:avLst/>
          </a:prstGeom>
          <a:noFill/>
        </p:spPr>
      </p:pic>
      <p:sp>
        <p:nvSpPr>
          <p:cNvPr id="7" name="Номер слайда 13"/>
          <p:cNvSpPr txBox="1">
            <a:spLocks/>
          </p:cNvSpPr>
          <p:nvPr/>
        </p:nvSpPr>
        <p:spPr>
          <a:xfrm>
            <a:off x="7488324" y="61007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773">
              <a:defRPr/>
            </a:pPr>
            <a:endParaRPr lang="ru-RU" sz="1100" b="1" dirty="0">
              <a:solidFill>
                <a:schemeClr val="tx2">
                  <a:lumMod val="50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214428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Liberation Serif" pitchFamily="18" charset="0"/>
              </a:rPr>
              <a:t>«Рука руку моет» – вымогательство, взяточничество</a:t>
            </a:r>
          </a:p>
          <a:p>
            <a:endParaRPr lang="ru-RU" sz="2000" b="1" dirty="0" smtClean="0">
              <a:latin typeface="Liberation Serif" pitchFamily="18" charset="0"/>
            </a:endParaRPr>
          </a:p>
          <a:p>
            <a:r>
              <a:rPr lang="ru-RU" sz="2000" b="1" dirty="0" smtClean="0">
                <a:latin typeface="Liberation Serif" pitchFamily="18" charset="0"/>
              </a:rPr>
              <a:t>«Не подмажешь, не поедешь» – групповая запланированная деятельность в подкупе</a:t>
            </a:r>
            <a:r>
              <a:rPr lang="ru-RU" sz="2000" b="1" dirty="0" smtClean="0">
                <a:latin typeface="Liberation Serif" pitchFamily="18" charset="0"/>
              </a:rPr>
              <a:t>.</a:t>
            </a:r>
          </a:p>
          <a:p>
            <a:endParaRPr lang="ru-RU" sz="2000" b="1" dirty="0">
              <a:latin typeface="Liberation Serif" pitchFamily="18" charset="0"/>
            </a:endParaRPr>
          </a:p>
        </p:txBody>
      </p:sp>
      <p:pic>
        <p:nvPicPr>
          <p:cNvPr id="2050" name="Picture 2" descr="C:\Users\User\Desktop\prok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36" y="2214560"/>
            <a:ext cx="5572164" cy="29289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2844" y="2571749"/>
            <a:ext cx="600885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Liberation Serif" pitchFamily="18" charset="0"/>
              </a:rPr>
              <a:t>«И </a:t>
            </a:r>
            <a:r>
              <a:rPr lang="ru-RU" sz="2000" b="1" dirty="0" smtClean="0">
                <a:latin typeface="Liberation Serif" pitchFamily="18" charset="0"/>
              </a:rPr>
              <a:t>умный берет, </a:t>
            </a:r>
            <a:endParaRPr lang="ru-RU" sz="2000" b="1" dirty="0" smtClean="0">
              <a:latin typeface="Liberation Serif" pitchFamily="18" charset="0"/>
            </a:endParaRPr>
          </a:p>
          <a:p>
            <a:r>
              <a:rPr lang="ru-RU" sz="2000" b="1" dirty="0" smtClean="0">
                <a:latin typeface="Liberation Serif" pitchFamily="18" charset="0"/>
              </a:rPr>
              <a:t>когда </a:t>
            </a:r>
            <a:r>
              <a:rPr lang="ru-RU" sz="2000" b="1" dirty="0" smtClean="0">
                <a:latin typeface="Liberation Serif" pitchFamily="18" charset="0"/>
              </a:rPr>
              <a:t>глупый </a:t>
            </a:r>
            <a:r>
              <a:rPr lang="ru-RU" sz="2000" b="1" dirty="0" smtClean="0">
                <a:latin typeface="Liberation Serif" pitchFamily="18" charset="0"/>
              </a:rPr>
              <a:t>дает»</a:t>
            </a:r>
          </a:p>
          <a:p>
            <a:endParaRPr lang="ru-RU" b="1" dirty="0" smtClean="0">
              <a:latin typeface="Liberation Serif" pitchFamily="18" charset="0"/>
            </a:endParaRPr>
          </a:p>
          <a:p>
            <a:r>
              <a:rPr lang="ru-RU" sz="2000" b="1" dirty="0" smtClean="0">
                <a:latin typeface="Liberation Serif" pitchFamily="18" charset="0"/>
              </a:rPr>
              <a:t>«Когда </a:t>
            </a:r>
            <a:r>
              <a:rPr lang="ru-RU" sz="2000" b="1" dirty="0" smtClean="0">
                <a:latin typeface="Liberation Serif" pitchFamily="18" charset="0"/>
              </a:rPr>
              <a:t>золото всплывает, </a:t>
            </a:r>
            <a:endParaRPr lang="ru-RU" sz="2000" b="1" dirty="0" smtClean="0">
              <a:latin typeface="Liberation Serif" pitchFamily="18" charset="0"/>
            </a:endParaRPr>
          </a:p>
          <a:p>
            <a:r>
              <a:rPr lang="ru-RU" sz="2000" b="1" dirty="0" smtClean="0">
                <a:latin typeface="Liberation Serif" pitchFamily="18" charset="0"/>
              </a:rPr>
              <a:t>то </a:t>
            </a:r>
            <a:r>
              <a:rPr lang="ru-RU" sz="2000" b="1" dirty="0" smtClean="0">
                <a:latin typeface="Liberation Serif" pitchFamily="18" charset="0"/>
              </a:rPr>
              <a:t>правда </a:t>
            </a:r>
            <a:r>
              <a:rPr lang="ru-RU" sz="2000" b="1" dirty="0" smtClean="0">
                <a:latin typeface="Liberation Serif" pitchFamily="18" charset="0"/>
              </a:rPr>
              <a:t>тонет»</a:t>
            </a:r>
          </a:p>
          <a:p>
            <a:endParaRPr lang="ru-RU" sz="2000" b="1" dirty="0" smtClean="0">
              <a:latin typeface="Liberation Serif" pitchFamily="18" charset="0"/>
            </a:endParaRPr>
          </a:p>
          <a:p>
            <a:r>
              <a:rPr lang="ru-RU" sz="2000" b="1" dirty="0" smtClean="0">
                <a:latin typeface="Liberation Serif" pitchFamily="18" charset="0"/>
              </a:rPr>
              <a:t>«Вору </a:t>
            </a:r>
            <a:r>
              <a:rPr lang="ru-RU" sz="2000" b="1" dirty="0" smtClean="0">
                <a:latin typeface="Liberation Serif" pitchFamily="18" charset="0"/>
              </a:rPr>
              <a:t>потакать — </a:t>
            </a:r>
            <a:endParaRPr lang="ru-RU" sz="2000" b="1" dirty="0" smtClean="0">
              <a:latin typeface="Liberation Serif" pitchFamily="18" charset="0"/>
            </a:endParaRPr>
          </a:p>
          <a:p>
            <a:r>
              <a:rPr lang="ru-RU" sz="2000" b="1" dirty="0" smtClean="0">
                <a:latin typeface="Liberation Serif" pitchFamily="18" charset="0"/>
              </a:rPr>
              <a:t>что </a:t>
            </a:r>
            <a:r>
              <a:rPr lang="ru-RU" sz="2000" b="1" dirty="0" smtClean="0">
                <a:latin typeface="Liberation Serif" pitchFamily="18" charset="0"/>
              </a:rPr>
              <a:t>самому </a:t>
            </a:r>
            <a:r>
              <a:rPr lang="ru-RU" sz="2000" b="1" dirty="0" smtClean="0">
                <a:latin typeface="Liberation Serif" pitchFamily="18" charset="0"/>
              </a:rPr>
              <a:t>воровать»</a:t>
            </a:r>
            <a:endParaRPr lang="ru-RU" sz="2000" b="1" dirty="0">
              <a:latin typeface="Liberation Serif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8" cy="9286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285735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Борьбу с коррупцией </a:t>
            </a:r>
            <a:r>
              <a:rPr lang="ru-RU" sz="1800" b="1" dirty="0" smtClean="0">
                <a:latin typeface="Liberation Serif" pitchFamily="18" charset="0"/>
              </a:rPr>
              <a:t>нужно начать </a:t>
            </a:r>
            <a:r>
              <a:rPr lang="ru-RU" sz="1800" b="1" u="sng" dirty="0" smtClean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с самого</a:t>
            </a:r>
          </a:p>
          <a:p>
            <a:pPr algn="ctr"/>
            <a:r>
              <a:rPr lang="ru-RU" sz="1800" b="1" u="sng" dirty="0" smtClean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себя</a:t>
            </a:r>
            <a:r>
              <a:rPr lang="ru-RU" sz="1800" b="1" dirty="0" smtClean="0">
                <a:latin typeface="Liberation Serif" pitchFamily="18" charset="0"/>
              </a:rPr>
              <a:t> и требовать устранения коррупционных</a:t>
            </a:r>
          </a:p>
          <a:p>
            <a:pPr algn="ctr"/>
            <a:r>
              <a:rPr lang="ru-RU" sz="1800" b="1" dirty="0" smtClean="0">
                <a:latin typeface="Liberation Serif" pitchFamily="18" charset="0"/>
              </a:rPr>
              <a:t>проявлений от окружающих.</a:t>
            </a:r>
          </a:p>
          <a:p>
            <a:pPr algn="ctr"/>
            <a:endParaRPr lang="ru-RU" sz="1800" dirty="0" smtClean="0">
              <a:latin typeface="Liberation Serif" pitchFamily="18" charset="0"/>
            </a:endParaRPr>
          </a:p>
          <a:p>
            <a:pPr algn="just"/>
            <a:r>
              <a:rPr lang="ru-RU" sz="2400" dirty="0" smtClean="0">
                <a:latin typeface="Liberation Serif" pitchFamily="18" charset="0"/>
              </a:rPr>
              <a:t>Необходимо быстро реагировать на все виды проявлений коррупционных правонарушений, справедливо давать наказания - это приведет к эффективной борьбе с коррупцией.</a:t>
            </a:r>
            <a:endParaRPr lang="ru-RU" sz="2400" dirty="0">
              <a:latin typeface="Liberation Serif" pitchFamily="18" charset="0"/>
            </a:endParaRPr>
          </a:p>
        </p:txBody>
      </p:sp>
      <p:pic>
        <p:nvPicPr>
          <p:cNvPr id="3074" name="Picture 2" descr="C:\Users\User\Desktop\news104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571750"/>
            <a:ext cx="5500726" cy="2571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098" name="Picture 2" descr="C:\Users\User\Desktop\34726117327b4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2" y="0"/>
            <a:ext cx="928688" cy="928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122" name="Picture 2" descr="C:\Users\User\Desktop\FD02BpUA6-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5143500"/>
          </a:xfrm>
          <a:prstGeom prst="rect">
            <a:avLst/>
          </a:prstGeom>
          <a:noFill/>
        </p:spPr>
      </p:pic>
      <p:pic>
        <p:nvPicPr>
          <p:cNvPr id="5124" name="Picture 4" descr="C:\Users\User\Desktop\1666166476_27-mykaleidoscope-ru-p-zhivi-po-sovesti-krasivo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4000496" cy="5143500"/>
          </a:xfrm>
          <a:prstGeom prst="rect">
            <a:avLst/>
          </a:prstGeom>
          <a:noFill/>
        </p:spPr>
      </p:pic>
      <p:pic>
        <p:nvPicPr>
          <p:cNvPr id="6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8688" cy="928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146" name="Picture 2" descr="C:\Users\User\Desktop\1681263759_sneg-top-p-kartinki-ataman-platov-vkontakte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56"/>
            <a:ext cx="9143999" cy="5214956"/>
          </a:xfrm>
          <a:prstGeom prst="rect">
            <a:avLst/>
          </a:prstGeom>
          <a:noFill/>
        </p:spPr>
      </p:pic>
      <p:pic>
        <p:nvPicPr>
          <p:cNvPr id="4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2" y="-71456"/>
            <a:ext cx="928688" cy="10001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813183" y="821956"/>
            <a:ext cx="7517635" cy="3888432"/>
          </a:xfrm>
          <a:prstGeom prst="rect">
            <a:avLst/>
          </a:prstGeom>
          <a:blipFill dpi="0" rotWithShape="1">
            <a:blip r:embed="rId2" cstate="print">
              <a:alphaModFix amt="5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Спасибо за  внимание!</a:t>
            </a:r>
          </a:p>
        </p:txBody>
      </p:sp>
      <p:pic>
        <p:nvPicPr>
          <p:cNvPr id="5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8" cy="928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147</Words>
  <Application>Microsoft Office PowerPoint</Application>
  <PresentationFormat>Экран (16:9)</PresentationFormat>
  <Paragraphs>34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 внимание!</vt:lpstr>
    </vt:vector>
  </TitlesOfParts>
  <Company>GASO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291</cp:revision>
  <dcterms:created xsi:type="dcterms:W3CDTF">2018-11-12T10:10:43Z</dcterms:created>
  <dcterms:modified xsi:type="dcterms:W3CDTF">2023-10-30T11:21:02Z</dcterms:modified>
</cp:coreProperties>
</file>