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ms-office.legacyDiagramTex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sldIdLst>
    <p:sldId id="256" r:id="rId2"/>
    <p:sldId id="262" r:id="rId3"/>
    <p:sldId id="264" r:id="rId4"/>
    <p:sldId id="276" r:id="rId5"/>
    <p:sldId id="277" r:id="rId6"/>
    <p:sldId id="278" r:id="rId7"/>
    <p:sldId id="280" r:id="rId8"/>
    <p:sldId id="265" r:id="rId9"/>
    <p:sldId id="266" r:id="rId10"/>
    <p:sldId id="288" r:id="rId11"/>
    <p:sldId id="289" r:id="rId12"/>
    <p:sldId id="293" r:id="rId13"/>
    <p:sldId id="267" r:id="rId14"/>
    <p:sldId id="272" r:id="rId15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1620E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9853" autoAdjust="0"/>
    <p:restoredTop sz="94660"/>
  </p:normalViewPr>
  <p:slideViewPr>
    <p:cSldViewPr>
      <p:cViewPr varScale="1">
        <p:scale>
          <a:sx n="110" d="100"/>
          <a:sy n="110" d="100"/>
        </p:scale>
        <p:origin x="-1644" y="-5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06/relationships/legacyDocTextInfo" Target="legacyDocTextInfo.bin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/Relationships>
</file>

<file path=ppt/drawings/_rels/vmlDrawing2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6.bin"/><Relationship Id="rId2" Type="http://schemas.microsoft.com/office/2006/relationships/legacyDiagramText" Target="legacyDiagramText5.bin"/><Relationship Id="rId1" Type="http://schemas.microsoft.com/office/2006/relationships/legacyDiagramText" Target="legacyDiagramText4.bin"/><Relationship Id="rId4" Type="http://schemas.microsoft.com/office/2006/relationships/legacyDiagramText" Target="legacyDiagramText7.bin"/></Relationships>
</file>

<file path=ppt/drawings/_rels/vmlDrawing3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10.bin"/><Relationship Id="rId2" Type="http://schemas.microsoft.com/office/2006/relationships/legacyDiagramText" Target="legacyDiagramText9.bin"/><Relationship Id="rId1" Type="http://schemas.microsoft.com/office/2006/relationships/legacyDiagramText" Target="legacyDiagramText8.bin"/><Relationship Id="rId4" Type="http://schemas.microsoft.com/office/2006/relationships/legacyDiagramText" Target="legacyDiagramText11.bin"/></Relationships>
</file>

<file path=ppt/drawings/_rels/vmlDrawing4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14.bin"/><Relationship Id="rId2" Type="http://schemas.microsoft.com/office/2006/relationships/legacyDiagramText" Target="legacyDiagramText13.bin"/><Relationship Id="rId1" Type="http://schemas.microsoft.com/office/2006/relationships/legacyDiagramText" Target="legacyDiagramText12.bin"/><Relationship Id="rId4" Type="http://schemas.microsoft.com/office/2006/relationships/legacyDiagramText" Target="legacyDiagramText15.bin"/></Relationships>
</file>

<file path=ppt/drawings/_rels/vmlDrawing5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18.bin"/><Relationship Id="rId2" Type="http://schemas.microsoft.com/office/2006/relationships/legacyDiagramText" Target="legacyDiagramText17.bin"/><Relationship Id="rId1" Type="http://schemas.microsoft.com/office/2006/relationships/legacyDiagramText" Target="legacyDiagramText16.bin"/><Relationship Id="rId4" Type="http://schemas.microsoft.com/office/2006/relationships/legacyDiagramText" Target="legacyDiagramText19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84C23-950A-4CF9-BB6E-8FC92113A0BC}" type="datetimeFigureOut">
              <a:rPr lang="ru-RU"/>
              <a:pPr>
                <a:defRPr/>
              </a:pPr>
              <a:t>03.09.2024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752A4-C506-4F79-A8BA-0C8D6DD842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latin typeface="+mn-lt"/>
              <a:cs typeface="+mn-cs"/>
            </a:endParaRPr>
          </a:p>
        </p:txBody>
      </p:sp>
      <p:sp>
        <p:nvSpPr>
          <p:cNvPr id="5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latin typeface="+mn-lt"/>
              <a:cs typeface="+mn-cs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521D3-7569-4FE8-ACC2-35BC7C24E701}" type="datetimeFigureOut">
              <a:rPr lang="ru-RU"/>
              <a:pPr>
                <a:defRPr/>
              </a:pPr>
              <a:t>03.09.2024</a:t>
            </a:fld>
            <a:endParaRPr lang="ru-RU"/>
          </a:p>
        </p:txBody>
      </p:sp>
      <p:sp>
        <p:nvSpPr>
          <p:cNvPr id="8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37E87-5020-4E8C-AB12-C3B56438CA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latin typeface="+mn-lt"/>
              <a:cs typeface="+mn-cs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1B7E9-544F-4E4D-9F30-26B326BFA3AF}" type="datetimeFigureOut">
              <a:rPr lang="ru-RU"/>
              <a:pPr>
                <a:defRPr/>
              </a:pPr>
              <a:t>03.09.2024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CF863-A101-41EB-910C-161E7D8AEE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ECBB3-40CB-48F2-9F93-D567F0C54F4C}" type="datetimeFigureOut">
              <a:rPr lang="ru-RU"/>
              <a:pPr>
                <a:defRPr/>
              </a:pPr>
              <a:t>03.09.2024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9A5C5-F516-4CDE-B1CB-9A0DAF3651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F4EC3-2770-462C-BEDB-94085BD4C4CD}" type="datetimeFigureOut">
              <a:rPr lang="ru-RU"/>
              <a:pPr>
                <a:defRPr/>
              </a:pPr>
              <a:t>03.09.2024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E3EA6-9AE4-4CF7-9951-27EC59BB7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C78DA-AE57-4A2E-A7A6-2E0DF75A4CD6}" type="datetimeFigureOut">
              <a:rPr lang="ru-RU"/>
              <a:pPr>
                <a:defRPr/>
              </a:pPr>
              <a:t>03.09.2024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F5EC7-D34A-42A2-B84B-1069D88F23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8E096-12DD-4F2D-8750-5906639635E9}" type="datetimeFigureOut">
              <a:rPr lang="ru-RU"/>
              <a:pPr>
                <a:defRPr/>
              </a:pPr>
              <a:t>03.09.2024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D6959-BC3A-4593-B756-0F20420356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C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Дата 3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455A1E0-70E4-49C2-870E-1D1270FF81AC}" type="datetimeFigureOut">
              <a:rPr lang="ru-RU"/>
              <a:pPr>
                <a:defRPr/>
              </a:pPr>
              <a:t>03.09.2024</a:t>
            </a:fld>
            <a:endParaRPr lang="ru-RU"/>
          </a:p>
        </p:txBody>
      </p:sp>
      <p:sp>
        <p:nvSpPr>
          <p:cNvPr id="14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ED090F9-50FD-4050-9CC4-66CFBE9B8C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75" r:id="rId6"/>
    <p:sldLayoutId id="2147483674" r:id="rId7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Arial" charset="0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5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/>
            <a:r>
              <a:rPr lang="ru-RU" sz="4400" cap="none" dirty="0" smtClean="0">
                <a:solidFill>
                  <a:schemeClr val="tx1"/>
                </a:solidFill>
                <a:effectLst/>
              </a:rPr>
              <a:t>10 класс. Право</a:t>
            </a:r>
            <a:r>
              <a:rPr lang="ru-RU" sz="4400" cap="none" dirty="0" smtClean="0">
                <a:effectLst/>
              </a:rPr>
              <a:t/>
            </a:r>
            <a:br>
              <a:rPr lang="ru-RU" sz="4400" cap="none" dirty="0" smtClean="0">
                <a:effectLst/>
              </a:rPr>
            </a:br>
            <a:r>
              <a:rPr lang="ru-RU" sz="4400" cap="none" dirty="0" smtClean="0">
                <a:effectLst/>
              </a:rPr>
              <a:t/>
            </a:r>
            <a:br>
              <a:rPr lang="ru-RU" sz="4400" cap="none" dirty="0" smtClean="0">
                <a:effectLst/>
              </a:rPr>
            </a:br>
            <a:r>
              <a:rPr lang="ru-RU" sz="4400" cap="none" dirty="0" smtClean="0">
                <a:effectLst/>
              </a:rPr>
              <a:t/>
            </a:r>
            <a:br>
              <a:rPr lang="ru-RU" sz="4400" cap="none" dirty="0" smtClean="0">
                <a:effectLst/>
              </a:rPr>
            </a:br>
            <a:r>
              <a:rPr lang="ru-RU" sz="4400" cap="none" dirty="0" smtClean="0">
                <a:effectLst/>
              </a:rPr>
              <a:t/>
            </a:r>
            <a:br>
              <a:rPr lang="ru-RU" sz="4400" cap="none" dirty="0" smtClean="0">
                <a:effectLst/>
              </a:rPr>
            </a:br>
            <a:r>
              <a:rPr lang="ru-RU" sz="4400" cap="none" dirty="0" smtClean="0">
                <a:effectLst/>
              </a:rPr>
              <a:t/>
            </a:r>
            <a:br>
              <a:rPr lang="ru-RU" sz="4400" cap="none" dirty="0" smtClean="0">
                <a:effectLst/>
              </a:rPr>
            </a:br>
            <a:r>
              <a:rPr lang="ru-RU" sz="4400" cap="none" dirty="0" smtClean="0">
                <a:effectLst/>
              </a:rPr>
              <a:t/>
            </a:r>
            <a:br>
              <a:rPr lang="ru-RU" sz="4400" cap="none" dirty="0" smtClean="0">
                <a:effectLst/>
              </a:rPr>
            </a:br>
            <a:r>
              <a:rPr lang="ru-RU" sz="4400" cap="none" dirty="0" smtClean="0">
                <a:effectLst/>
              </a:rPr>
              <a:t/>
            </a:r>
            <a:br>
              <a:rPr lang="ru-RU" sz="4400" cap="none" dirty="0" smtClean="0">
                <a:effectLst/>
              </a:rPr>
            </a:br>
            <a:r>
              <a:rPr lang="ru-RU" sz="4400" cap="none" dirty="0" smtClean="0">
                <a:effectLst/>
              </a:rPr>
              <a:t/>
            </a:r>
            <a:br>
              <a:rPr lang="ru-RU" sz="4400" cap="none" dirty="0" smtClean="0">
                <a:effectLst/>
              </a:rPr>
            </a:br>
            <a:r>
              <a:rPr lang="ru-RU" sz="4400" b="1" cap="none" dirty="0" smtClean="0">
                <a:effectLst/>
                <a:latin typeface="Anonymous Pro" pitchFamily="49" charset="0"/>
                <a:ea typeface="Anonymous Pro" pitchFamily="49" charset="0"/>
              </a:rPr>
              <a:t>Правоотношения и и</a:t>
            </a:r>
            <a:r>
              <a:rPr lang="ru-RU" sz="4400" b="1" cap="none" dirty="0" smtClean="0">
                <a:effectLst/>
                <a:latin typeface="Anonymous Pro" pitchFamily="49" charset="0"/>
                <a:ea typeface="Anonymous Pro" pitchFamily="49" charset="0"/>
              </a:rPr>
              <a:t>х виды</a:t>
            </a:r>
            <a:r>
              <a:rPr lang="ru-RU" sz="4400" b="1" cap="none" dirty="0" smtClean="0">
                <a:effectLst/>
                <a:latin typeface="Anonymous Pro" pitchFamily="49" charset="0"/>
                <a:ea typeface="Anonymous Pro" pitchFamily="49" charset="0"/>
              </a:rPr>
              <a:t/>
            </a:r>
            <a:br>
              <a:rPr lang="ru-RU" sz="4400" b="1" cap="none" dirty="0" smtClean="0">
                <a:effectLst/>
                <a:latin typeface="Anonymous Pro" pitchFamily="49" charset="0"/>
                <a:ea typeface="Anonymous Pro" pitchFamily="49" charset="0"/>
              </a:rPr>
            </a:br>
            <a:r>
              <a:rPr lang="ru-RU" sz="4400" cap="none" dirty="0" smtClean="0">
                <a:effectLst/>
              </a:rPr>
              <a:t/>
            </a:r>
            <a:br>
              <a:rPr lang="ru-RU" sz="4400" cap="none" dirty="0" smtClean="0">
                <a:effectLst/>
              </a:rPr>
            </a:br>
            <a:r>
              <a:rPr lang="ru-RU" sz="4400" cap="none" dirty="0" smtClean="0">
                <a:effectLst/>
              </a:rPr>
              <a:t/>
            </a:r>
            <a:br>
              <a:rPr lang="ru-RU" sz="4400" cap="none" dirty="0" smtClean="0">
                <a:effectLst/>
              </a:rPr>
            </a:br>
            <a:r>
              <a:rPr lang="ru-RU" sz="4400" cap="none" dirty="0" smtClean="0">
                <a:effectLst/>
              </a:rPr>
              <a:t/>
            </a:r>
            <a:br>
              <a:rPr lang="ru-RU" sz="4400" cap="none" dirty="0" smtClean="0">
                <a:effectLst/>
              </a:rPr>
            </a:br>
            <a:r>
              <a:rPr lang="ru-RU" sz="4400" cap="none" dirty="0" smtClean="0">
                <a:effectLst/>
              </a:rPr>
              <a:t/>
            </a:r>
            <a:br>
              <a:rPr lang="ru-RU" sz="4400" cap="none" dirty="0" smtClean="0">
                <a:effectLst/>
              </a:rPr>
            </a:br>
            <a:r>
              <a:rPr lang="ru-RU" sz="4400" cap="none" dirty="0" smtClean="0">
                <a:effectLst/>
              </a:rPr>
              <a:t/>
            </a:r>
            <a:br>
              <a:rPr lang="ru-RU" sz="4400" cap="none" dirty="0" smtClean="0">
                <a:effectLst/>
              </a:rPr>
            </a:br>
            <a:r>
              <a:rPr lang="ru-RU" sz="4400" cap="none" dirty="0" smtClean="0">
                <a:solidFill>
                  <a:srgbClr val="1620EA"/>
                </a:solidFill>
                <a:effectLst/>
              </a:rPr>
              <a:t/>
            </a:r>
            <a:br>
              <a:rPr lang="ru-RU" sz="4400" cap="none" dirty="0" smtClean="0">
                <a:solidFill>
                  <a:srgbClr val="1620EA"/>
                </a:solidFill>
                <a:effectLst/>
              </a:rPr>
            </a:br>
            <a:r>
              <a:rPr lang="ru-RU" sz="4400" cap="none" dirty="0" smtClean="0">
                <a:solidFill>
                  <a:srgbClr val="1620EA"/>
                </a:solidFill>
                <a:effectLst/>
              </a:rPr>
              <a:t/>
            </a:r>
            <a:br>
              <a:rPr lang="ru-RU" sz="4400" cap="none" dirty="0" smtClean="0">
                <a:solidFill>
                  <a:srgbClr val="1620EA"/>
                </a:solidFill>
                <a:effectLst/>
              </a:rPr>
            </a:br>
            <a:r>
              <a:rPr lang="ru-RU" sz="2000" b="1" cap="none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000" b="1" cap="none" dirty="0" smtClean="0">
                <a:solidFill>
                  <a:schemeClr val="tx1"/>
                </a:solidFill>
                <a:effectLst/>
              </a:rPr>
            </a:br>
            <a:endParaRPr lang="ru-RU" sz="2000" b="1" cap="none" dirty="0" smtClean="0">
              <a:solidFill>
                <a:schemeClr val="tx1"/>
              </a:solidFill>
              <a:effectLst/>
            </a:endParaRPr>
          </a:p>
        </p:txBody>
      </p:sp>
      <p:pic>
        <p:nvPicPr>
          <p:cNvPr id="9219" name="Picture 5" descr="0001-001-pravootnoshenij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2357430"/>
            <a:ext cx="3995737" cy="281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nonymous Pro" pitchFamily="49" charset="0"/>
                <a:ea typeface="Anonymous Pro" pitchFamily="49" charset="0"/>
              </a:rPr>
              <a:t>ПРАВОСУБЪЕКТНОСТЬ</a:t>
            </a:r>
            <a:r>
              <a:rPr lang="ru-RU" dirty="0" smtClean="0"/>
              <a:t>-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algn="ctr">
              <a:buNone/>
            </a:pPr>
            <a:r>
              <a:rPr lang="ru-RU" sz="4000" dirty="0">
                <a:latin typeface="Anonymous Pro" pitchFamily="49" charset="0"/>
                <a:ea typeface="Anonymous Pro" pitchFamily="49" charset="0"/>
              </a:rPr>
              <a:t>с</a:t>
            </a:r>
            <a:r>
              <a:rPr lang="ru-RU" sz="4000" dirty="0" smtClean="0">
                <a:latin typeface="Anonymous Pro" pitchFamily="49" charset="0"/>
                <a:ea typeface="Anonymous Pro" pitchFamily="49" charset="0"/>
              </a:rPr>
              <a:t>пособность выступать участником правоотношений</a:t>
            </a:r>
            <a:r>
              <a:rPr lang="ru-RU" sz="4000" dirty="0" smtClean="0"/>
              <a:t>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xmlns="" val="526174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sz="2800" dirty="0" smtClean="0"/>
              <a:t>ПРАВОСПОСОБНОСТЬ</a:t>
            </a:r>
            <a:endParaRPr lang="ru-RU" sz="28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indent="0" algn="ctr">
              <a:buNone/>
            </a:pPr>
            <a:r>
              <a:rPr lang="ru-RU" dirty="0" smtClean="0"/>
              <a:t>Способность иметь гражданские права и нести гражданские обязанности.</a:t>
            </a:r>
          </a:p>
          <a:p>
            <a:pPr indent="0" algn="ctr">
              <a:buNone/>
            </a:pPr>
            <a:endParaRPr lang="ru-RU" dirty="0"/>
          </a:p>
          <a:p>
            <a:pPr indent="0" algn="ctr">
              <a:buNone/>
            </a:pPr>
            <a:r>
              <a:rPr lang="ru-RU" dirty="0" smtClean="0"/>
              <a:t>ОСОБЕННОСТЬ: возникает в полном объеме в момент рождения человека, а прекращается с его смертью.</a:t>
            </a:r>
          </a:p>
          <a:p>
            <a:pPr indent="0" algn="ctr">
              <a:buNone/>
            </a:pP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sz="2800" dirty="0" smtClean="0"/>
              <a:t>ДЕЕСПОСОБНОСТЬ</a:t>
            </a:r>
            <a:endParaRPr lang="ru-RU" sz="2800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indent="0" algn="ctr">
              <a:buNone/>
            </a:pPr>
            <a:r>
              <a:rPr lang="ru-RU" dirty="0" smtClean="0"/>
              <a:t>Способность распоряжаться правами и нести обязанности.</a:t>
            </a:r>
          </a:p>
          <a:p>
            <a:endParaRPr lang="ru-RU" dirty="0"/>
          </a:p>
          <a:p>
            <a:pPr indent="0" algn="ctr">
              <a:buNone/>
            </a:pPr>
            <a:r>
              <a:rPr lang="ru-RU" dirty="0" smtClean="0"/>
              <a:t>ОСОБЕННОСТЬ: полная дееспособность наступает с 18 лет.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397125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Заголовок 1"/>
          <p:cNvSpPr>
            <a:spLocks noGrp="1"/>
          </p:cNvSpPr>
          <p:nvPr>
            <p:ph type="title" idx="4294967295"/>
          </p:nvPr>
        </p:nvSpPr>
        <p:spPr bwMode="auto">
          <a:xfrm>
            <a:off x="428625" y="357188"/>
            <a:ext cx="8229600" cy="1143000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/>
            <a:r>
              <a:rPr lang="ru-RU" sz="2800" b="1" cap="none" dirty="0" smtClean="0">
                <a:solidFill>
                  <a:schemeClr val="tx1"/>
                </a:solidFill>
                <a:effectLst/>
                <a:latin typeface="Anonymous Pro" pitchFamily="49" charset="0"/>
                <a:ea typeface="Anonymous Pro" pitchFamily="49" charset="0"/>
              </a:rPr>
              <a:t>Особенности возникновения правоспособности и дееспособности у физических и юридических лиц</a:t>
            </a:r>
          </a:p>
        </p:txBody>
      </p:sp>
      <p:sp>
        <p:nvSpPr>
          <p:cNvPr id="76802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fontAlgn="t" hangingPunct="1"/>
            <a:endParaRPr lang="ru-RU" b="1" smtClean="0">
              <a:latin typeface="Franklin Gothic Book" pitchFamily="34" charset="0"/>
            </a:endParaRPr>
          </a:p>
          <a:p>
            <a:pPr eaLnBrk="1" fontAlgn="t" hangingPunct="1"/>
            <a:endParaRPr lang="ru-RU" b="1" smtClean="0">
              <a:latin typeface="Franklin Gothic Book" pitchFamily="34" charset="0"/>
            </a:endParaRPr>
          </a:p>
          <a:p>
            <a:pPr eaLnBrk="1" fontAlgn="t" hangingPunct="1"/>
            <a:endParaRPr lang="ru-RU" b="1" smtClean="0">
              <a:latin typeface="Franklin Gothic Book" pitchFamily="34" charset="0"/>
            </a:endParaRPr>
          </a:p>
          <a:p>
            <a:pPr eaLnBrk="1" hangingPunct="1"/>
            <a:endParaRPr lang="ru-RU" smtClean="0">
              <a:latin typeface="Franklin Gothic Book" pitchFamily="34" charset="0"/>
            </a:endParaRPr>
          </a:p>
        </p:txBody>
      </p:sp>
      <p:graphicFrame>
        <p:nvGraphicFramePr>
          <p:cNvPr id="74768" name="Group 16"/>
          <p:cNvGraphicFramePr>
            <a:graphicFrameLocks noGrp="1"/>
          </p:cNvGraphicFramePr>
          <p:nvPr/>
        </p:nvGraphicFramePr>
        <p:xfrm>
          <a:off x="571500" y="1928813"/>
          <a:ext cx="7929563" cy="4000500"/>
        </p:xfrm>
        <a:graphic>
          <a:graphicData uri="http://schemas.openxmlformats.org/drawingml/2006/table">
            <a:tbl>
              <a:tblPr/>
              <a:tblGrid>
                <a:gridCol w="3965575"/>
                <a:gridCol w="3963988"/>
              </a:tblGrid>
              <a:tr h="1273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620EA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Физические лица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620EA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Юридические лица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72732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Правоспособность возникает с момента рождения,прекращается смертью.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Дееспособность возникает постепенно.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Становится правоспособным и дееспособным одновременно в момент регистрации.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3" name="Rectangle 13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ru-RU" sz="3200" b="1" cap="none" dirty="0" smtClean="0">
                <a:solidFill>
                  <a:srgbClr val="1620EA"/>
                </a:solidFill>
                <a:effectLst/>
                <a:latin typeface="Anonymous Pro" pitchFamily="49" charset="0"/>
                <a:ea typeface="Anonymous Pro" pitchFamily="49" charset="0"/>
              </a:rPr>
              <a:t>Объекты правоотношений</a:t>
            </a:r>
            <a:r>
              <a:rPr lang="ru-RU" sz="3200" b="1" cap="none" dirty="0" smtClean="0">
                <a:solidFill>
                  <a:srgbClr val="FFC000"/>
                </a:solidFill>
                <a:effectLst/>
                <a:latin typeface="Anonymous Pro" pitchFamily="49" charset="0"/>
                <a:ea typeface="Anonymous Pro" pitchFamily="49" charset="0"/>
              </a:rPr>
              <a:t> </a:t>
            </a:r>
            <a:r>
              <a:rPr lang="ru-RU" sz="3200" cap="none" dirty="0" smtClean="0">
                <a:effectLst/>
                <a:latin typeface="Anonymous Pro" pitchFamily="49" charset="0"/>
                <a:ea typeface="Anonymous Pro" pitchFamily="49" charset="0"/>
              </a:rPr>
              <a:t>– общественные отношения во всем их многообразии.</a:t>
            </a:r>
          </a:p>
        </p:txBody>
      </p:sp>
      <p:graphicFrame>
        <p:nvGraphicFramePr>
          <p:cNvPr id="51205" name="Organization Chart 5"/>
          <p:cNvGraphicFramePr>
            <a:graphicFrameLocks/>
          </p:cNvGraphicFramePr>
          <p:nvPr>
            <p:ph idx="4294967295"/>
          </p:nvPr>
        </p:nvGraphicFramePr>
        <p:xfrm>
          <a:off x="304800" y="1554163"/>
          <a:ext cx="8686800" cy="4525962"/>
        </p:xfrm>
        <a:graphic>
          <a:graphicData uri="http://schemas.openxmlformats.org/drawingml/2006/compatibility">
            <com:legacyDrawing xmlns:com="http://schemas.openxmlformats.org/drawingml/2006/compatibility" spid="_x0000_s5120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/>
            <a:r>
              <a:rPr lang="ru-RU" b="1" cap="none" dirty="0" smtClean="0">
                <a:solidFill>
                  <a:srgbClr val="FFFFFF"/>
                </a:solidFill>
                <a:effectLst/>
              </a:rPr>
              <a:t/>
            </a:r>
            <a:br>
              <a:rPr lang="ru-RU" b="1" cap="none" dirty="0" smtClean="0">
                <a:solidFill>
                  <a:srgbClr val="FFFFFF"/>
                </a:solidFill>
                <a:effectLst/>
              </a:rPr>
            </a:br>
            <a:r>
              <a:rPr lang="ru-RU" b="1" cap="none" dirty="0" smtClean="0">
                <a:solidFill>
                  <a:srgbClr val="FFFFFF"/>
                </a:solidFill>
                <a:effectLst/>
              </a:rPr>
              <a:t/>
            </a:r>
            <a:br>
              <a:rPr lang="ru-RU" b="1" cap="none" dirty="0" smtClean="0">
                <a:solidFill>
                  <a:srgbClr val="FFFFFF"/>
                </a:solidFill>
                <a:effectLst/>
              </a:rPr>
            </a:br>
            <a:r>
              <a:rPr lang="ru-RU" b="1" cap="none" dirty="0" smtClean="0">
                <a:solidFill>
                  <a:srgbClr val="FFFFFF"/>
                </a:solidFill>
                <a:effectLst/>
              </a:rPr>
              <a:t/>
            </a:r>
            <a:br>
              <a:rPr lang="ru-RU" b="1" cap="none" dirty="0" smtClean="0">
                <a:solidFill>
                  <a:srgbClr val="FFFFFF"/>
                </a:solidFill>
                <a:effectLst/>
              </a:rPr>
            </a:br>
            <a:r>
              <a:rPr lang="ru-RU" b="1" cap="none" dirty="0" smtClean="0">
                <a:solidFill>
                  <a:srgbClr val="FFFFFF"/>
                </a:solidFill>
                <a:effectLst/>
              </a:rPr>
              <a:t/>
            </a:r>
            <a:br>
              <a:rPr lang="ru-RU" b="1" cap="none" dirty="0" smtClean="0">
                <a:solidFill>
                  <a:srgbClr val="FFFFFF"/>
                </a:solidFill>
                <a:effectLst/>
              </a:rPr>
            </a:br>
            <a:r>
              <a:rPr lang="ru-RU" b="1" cap="none" dirty="0" smtClean="0">
                <a:solidFill>
                  <a:srgbClr val="FFFFFF"/>
                </a:solidFill>
                <a:effectLst/>
              </a:rPr>
              <a:t/>
            </a:r>
            <a:br>
              <a:rPr lang="ru-RU" b="1" cap="none" dirty="0" smtClean="0">
                <a:solidFill>
                  <a:srgbClr val="FFFFFF"/>
                </a:solidFill>
                <a:effectLst/>
              </a:rPr>
            </a:br>
            <a:r>
              <a:rPr lang="ru-RU" b="1" cap="none" dirty="0" smtClean="0">
                <a:solidFill>
                  <a:srgbClr val="FFFFFF"/>
                </a:solidFill>
                <a:effectLst/>
              </a:rPr>
              <a:t/>
            </a:r>
            <a:br>
              <a:rPr lang="ru-RU" b="1" cap="none" dirty="0" smtClean="0">
                <a:solidFill>
                  <a:srgbClr val="FFFFFF"/>
                </a:solidFill>
                <a:effectLst/>
              </a:rPr>
            </a:br>
            <a:r>
              <a:rPr lang="ru-RU" b="1" cap="none" dirty="0" smtClean="0">
                <a:solidFill>
                  <a:srgbClr val="FFFFFF"/>
                </a:solidFill>
                <a:effectLst/>
              </a:rPr>
              <a:t/>
            </a:r>
            <a:br>
              <a:rPr lang="ru-RU" b="1" cap="none" dirty="0" smtClean="0">
                <a:solidFill>
                  <a:srgbClr val="FFFFFF"/>
                </a:solidFill>
                <a:effectLst/>
              </a:rPr>
            </a:br>
            <a:r>
              <a:rPr lang="ru-RU" b="1" cap="none" dirty="0" smtClean="0">
                <a:solidFill>
                  <a:srgbClr val="FFFFFF"/>
                </a:solidFill>
                <a:effectLst/>
              </a:rPr>
              <a:t/>
            </a:r>
            <a:br>
              <a:rPr lang="ru-RU" b="1" cap="none" dirty="0" smtClean="0">
                <a:solidFill>
                  <a:srgbClr val="FFFFFF"/>
                </a:solidFill>
                <a:effectLst/>
              </a:rPr>
            </a:br>
            <a:r>
              <a:rPr lang="ru-RU" b="1" cap="none" dirty="0" smtClean="0">
                <a:solidFill>
                  <a:srgbClr val="FFFFFF"/>
                </a:solidFill>
                <a:effectLst/>
              </a:rPr>
              <a:t/>
            </a:r>
            <a:br>
              <a:rPr lang="ru-RU" b="1" cap="none" dirty="0" smtClean="0">
                <a:solidFill>
                  <a:srgbClr val="FFFFFF"/>
                </a:solidFill>
                <a:effectLst/>
              </a:rPr>
            </a:br>
            <a:r>
              <a:rPr lang="ru-RU" b="1" cap="none" dirty="0" smtClean="0">
                <a:solidFill>
                  <a:srgbClr val="FFFFFF"/>
                </a:solidFill>
                <a:effectLst/>
              </a:rPr>
              <a:t/>
            </a:r>
            <a:br>
              <a:rPr lang="ru-RU" b="1" cap="none" dirty="0" smtClean="0">
                <a:solidFill>
                  <a:srgbClr val="FFFFFF"/>
                </a:solidFill>
                <a:effectLst/>
              </a:rPr>
            </a:br>
            <a:r>
              <a:rPr lang="ru-RU" b="1" cap="none" dirty="0" smtClean="0">
                <a:solidFill>
                  <a:schemeClr val="tx1"/>
                </a:solidFill>
                <a:effectLst/>
                <a:latin typeface="Anonymous Pro" pitchFamily="49" charset="0"/>
                <a:ea typeface="Anonymous Pro" pitchFamily="49" charset="0"/>
              </a:rPr>
              <a:t>Содержание </a:t>
            </a:r>
            <a:r>
              <a:rPr lang="ru-RU" b="1" cap="none" dirty="0" err="1" smtClean="0">
                <a:solidFill>
                  <a:schemeClr val="tx1"/>
                </a:solidFill>
                <a:effectLst/>
                <a:latin typeface="Anonymous Pro" pitchFamily="49" charset="0"/>
                <a:ea typeface="Anonymous Pro" pitchFamily="49" charset="0"/>
              </a:rPr>
              <a:t>правоотношений-</a:t>
            </a:r>
            <a:r>
              <a:rPr lang="ru-RU" cap="none" dirty="0" err="1" smtClean="0">
                <a:solidFill>
                  <a:schemeClr val="tx1"/>
                </a:solidFill>
                <a:effectLst/>
                <a:latin typeface="Anonymous Pro" pitchFamily="49" charset="0"/>
                <a:ea typeface="Anonymous Pro" pitchFamily="49" charset="0"/>
              </a:rPr>
              <a:t>совокупность</a:t>
            </a:r>
            <a:r>
              <a:rPr lang="ru-RU" cap="none" dirty="0" smtClean="0">
                <a:solidFill>
                  <a:schemeClr val="tx1"/>
                </a:solidFill>
                <a:effectLst/>
                <a:latin typeface="Anonymous Pro" pitchFamily="49" charset="0"/>
                <a:ea typeface="Anonymous Pro" pitchFamily="49" charset="0"/>
              </a:rPr>
              <a:t> прав и обязанностей участников правовой системы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Прямоугольник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1438"/>
            <a:ext cx="9144000" cy="5516562"/>
          </a:xfrm>
          <a:prstGeom prst="rect">
            <a:avLst/>
          </a:prstGeom>
          <a:solidFill>
            <a:srgbClr val="1620EA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32138" y="476250"/>
            <a:ext cx="2786062" cy="71437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40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Общественные отношения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143625" y="908050"/>
            <a:ext cx="3000375" cy="127793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Регулируется</a:t>
            </a:r>
          </a:p>
          <a:p>
            <a:pPr>
              <a:defRPr/>
            </a:pP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 нормами права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1052513"/>
            <a:ext cx="2843213" cy="122396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40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Имеют сознательно-волевой характер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156325" y="3644900"/>
            <a:ext cx="2987675" cy="200025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40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Предполагают наличие прав и обязанностей у его участников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79388" y="3573463"/>
            <a:ext cx="2987675" cy="192881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Охраняются государством</a:t>
            </a:r>
          </a:p>
        </p:txBody>
      </p:sp>
      <p:sp>
        <p:nvSpPr>
          <p:cNvPr id="10" name="Овал 9"/>
          <p:cNvSpPr/>
          <p:nvPr/>
        </p:nvSpPr>
        <p:spPr>
          <a:xfrm>
            <a:off x="2339975" y="2276475"/>
            <a:ext cx="4319588" cy="1000125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400">
                <a:solidFill>
                  <a:srgbClr val="20190B"/>
                </a:solidFill>
                <a:latin typeface="Times New Roman" pitchFamily="18" charset="0"/>
                <a:cs typeface="Arial" charset="0"/>
              </a:rPr>
              <a:t>Признаки </a:t>
            </a:r>
            <a:r>
              <a:rPr lang="ru-RU" sz="2400">
                <a:solidFill>
                  <a:srgbClr val="3C302A"/>
                </a:solidFill>
                <a:latin typeface="Times New Roman" pitchFamily="18" charset="0"/>
                <a:cs typeface="Arial" charset="0"/>
              </a:rPr>
              <a:t>правоотношения</a:t>
            </a:r>
          </a:p>
        </p:txBody>
      </p:sp>
      <p:sp>
        <p:nvSpPr>
          <p:cNvPr id="11" name="Стрелка вверх 10"/>
          <p:cNvSpPr/>
          <p:nvPr/>
        </p:nvSpPr>
        <p:spPr>
          <a:xfrm>
            <a:off x="4286250" y="1357313"/>
            <a:ext cx="357188" cy="642937"/>
          </a:xfrm>
          <a:prstGeom prst="upArrow">
            <a:avLst/>
          </a:prstGeom>
          <a:solidFill>
            <a:schemeClr val="tx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0"/>
          </a:p>
        </p:txBody>
      </p:sp>
      <p:sp>
        <p:nvSpPr>
          <p:cNvPr id="18" name="Стрелка влево 17"/>
          <p:cNvSpPr/>
          <p:nvPr/>
        </p:nvSpPr>
        <p:spPr>
          <a:xfrm rot="2017633">
            <a:off x="2901950" y="1862138"/>
            <a:ext cx="642938" cy="357187"/>
          </a:xfrm>
          <a:prstGeom prst="leftArrow">
            <a:avLst/>
          </a:prstGeom>
          <a:solidFill>
            <a:schemeClr val="tx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0"/>
          </a:p>
        </p:txBody>
      </p:sp>
      <p:sp>
        <p:nvSpPr>
          <p:cNvPr id="19" name="Стрелка влево 18"/>
          <p:cNvSpPr/>
          <p:nvPr/>
        </p:nvSpPr>
        <p:spPr>
          <a:xfrm rot="13006196">
            <a:off x="6261100" y="3076575"/>
            <a:ext cx="642938" cy="357188"/>
          </a:xfrm>
          <a:prstGeom prst="leftArrow">
            <a:avLst/>
          </a:prstGeom>
          <a:solidFill>
            <a:schemeClr val="tx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0"/>
          </a:p>
        </p:txBody>
      </p:sp>
      <p:sp>
        <p:nvSpPr>
          <p:cNvPr id="20" name="Стрелка влево 19"/>
          <p:cNvSpPr/>
          <p:nvPr/>
        </p:nvSpPr>
        <p:spPr>
          <a:xfrm rot="19102839">
            <a:off x="2124075" y="3141663"/>
            <a:ext cx="642938" cy="357187"/>
          </a:xfrm>
          <a:prstGeom prst="leftArrow">
            <a:avLst/>
          </a:prstGeom>
          <a:solidFill>
            <a:schemeClr val="tx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0"/>
          </a:p>
        </p:txBody>
      </p:sp>
      <p:sp>
        <p:nvSpPr>
          <p:cNvPr id="21" name="Стрелка влево 20"/>
          <p:cNvSpPr/>
          <p:nvPr/>
        </p:nvSpPr>
        <p:spPr>
          <a:xfrm rot="8536508">
            <a:off x="5403850" y="1912938"/>
            <a:ext cx="642938" cy="357187"/>
          </a:xfrm>
          <a:prstGeom prst="leftArrow">
            <a:avLst/>
          </a:prstGeom>
          <a:solidFill>
            <a:schemeClr val="tx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77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285728"/>
            <a:ext cx="8686800" cy="1571636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/>
            <a:r>
              <a:rPr lang="ru-RU" sz="2400" b="1" i="1" cap="none" dirty="0" smtClean="0">
                <a:effectLst/>
              </a:rPr>
              <a:t/>
            </a:r>
            <a:br>
              <a:rPr lang="ru-RU" sz="2400" b="1" i="1" cap="none" dirty="0" smtClean="0">
                <a:effectLst/>
              </a:rPr>
            </a:br>
            <a:r>
              <a:rPr lang="ru-RU" sz="2400" b="1" i="1" cap="none" dirty="0" smtClean="0">
                <a:effectLst/>
              </a:rPr>
              <a:t/>
            </a:r>
            <a:br>
              <a:rPr lang="ru-RU" sz="2400" b="1" i="1" cap="none" dirty="0" smtClean="0">
                <a:effectLst/>
              </a:rPr>
            </a:br>
            <a:r>
              <a:rPr lang="ru-RU" sz="2400" b="1" i="1" cap="none" dirty="0" smtClean="0">
                <a:effectLst/>
              </a:rPr>
              <a:t/>
            </a:r>
            <a:br>
              <a:rPr lang="ru-RU" sz="2400" b="1" i="1" cap="none" dirty="0" smtClean="0">
                <a:effectLst/>
              </a:rPr>
            </a:br>
            <a:r>
              <a:rPr lang="ru-RU" sz="2800" b="1" u="sng" cap="none" dirty="0" smtClean="0">
                <a:solidFill>
                  <a:srgbClr val="1620EA"/>
                </a:solidFill>
                <a:effectLst/>
                <a:latin typeface="Anonymous Pro" pitchFamily="49" charset="0"/>
                <a:ea typeface="Anonymous Pro" pitchFamily="49" charset="0"/>
              </a:rPr>
              <a:t>Юридический факт</a:t>
            </a:r>
            <a:r>
              <a:rPr lang="ru-RU" sz="2400" cap="none" dirty="0" smtClean="0">
                <a:solidFill>
                  <a:srgbClr val="1620EA"/>
                </a:solidFill>
                <a:effectLst/>
                <a:latin typeface="Anonymous Pro" pitchFamily="49" charset="0"/>
                <a:ea typeface="Anonymous Pro" pitchFamily="49" charset="0"/>
              </a:rPr>
              <a:t> </a:t>
            </a:r>
            <a:r>
              <a:rPr lang="ru-RU" sz="2400" cap="none" dirty="0" smtClean="0">
                <a:effectLst/>
                <a:latin typeface="Anonymous Pro" pitchFamily="49" charset="0"/>
                <a:ea typeface="Anonymous Pro" pitchFamily="49" charset="0"/>
              </a:rPr>
              <a:t>— конкретное жизненное</a:t>
            </a:r>
            <a:br>
              <a:rPr lang="ru-RU" sz="2400" cap="none" dirty="0" smtClean="0">
                <a:effectLst/>
                <a:latin typeface="Anonymous Pro" pitchFamily="49" charset="0"/>
                <a:ea typeface="Anonymous Pro" pitchFamily="49" charset="0"/>
              </a:rPr>
            </a:br>
            <a:r>
              <a:rPr lang="ru-RU" sz="2400" cap="none" dirty="0" smtClean="0">
                <a:effectLst/>
                <a:latin typeface="Anonymous Pro" pitchFamily="49" charset="0"/>
                <a:ea typeface="Anonymous Pro" pitchFamily="49" charset="0"/>
              </a:rPr>
              <a:t>обстоятельство, с которым норма права связывает возникновение, изменение или прекращение правоотношения.</a:t>
            </a:r>
            <a:r>
              <a:rPr lang="ru-RU" sz="2400" cap="none" dirty="0" smtClean="0">
                <a:effectLst/>
              </a:rPr>
              <a:t/>
            </a:r>
            <a:br>
              <a:rPr lang="ru-RU" sz="2400" cap="none" dirty="0" smtClean="0">
                <a:effectLst/>
              </a:rPr>
            </a:br>
            <a:r>
              <a:rPr lang="ru-RU" sz="2400" cap="none" dirty="0" smtClean="0">
                <a:effectLst/>
              </a:rPr>
              <a:t/>
            </a:r>
            <a:br>
              <a:rPr lang="ru-RU" sz="2400" cap="none" dirty="0" smtClean="0">
                <a:effectLst/>
              </a:rPr>
            </a:br>
            <a:r>
              <a:rPr lang="ru-RU" sz="2400" cap="none" dirty="0" smtClean="0">
                <a:effectLst/>
              </a:rPr>
              <a:t>.</a:t>
            </a:r>
          </a:p>
        </p:txBody>
      </p:sp>
      <p:graphicFrame>
        <p:nvGraphicFramePr>
          <p:cNvPr id="66569" name="Organization Chart 9"/>
          <p:cNvGraphicFramePr>
            <a:graphicFrameLocks/>
          </p:cNvGraphicFramePr>
          <p:nvPr/>
        </p:nvGraphicFramePr>
        <p:xfrm>
          <a:off x="468313" y="2132013"/>
          <a:ext cx="8207375" cy="4105275"/>
        </p:xfrm>
        <a:graphic>
          <a:graphicData uri="http://schemas.openxmlformats.org/drawingml/2006/compatibility">
            <com:legacyDrawing xmlns:com="http://schemas.openxmlformats.org/drawingml/2006/compatibility" spid="_x0000_s66569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algn="just">
              <a:buFont typeface="Wingdings 2" pitchFamily="18" charset="2"/>
              <a:buNone/>
            </a:pPr>
            <a:r>
              <a:rPr lang="ru-RU" sz="2400" b="1" u="sng" dirty="0" smtClean="0">
                <a:solidFill>
                  <a:srgbClr val="1620EA"/>
                </a:solidFill>
                <a:latin typeface="Anonymous Pro" pitchFamily="49" charset="0"/>
                <a:ea typeface="Anonymous Pro" pitchFamily="49" charset="0"/>
              </a:rPr>
              <a:t>Действия </a:t>
            </a:r>
            <a:r>
              <a:rPr lang="ru-RU" sz="2400" dirty="0" smtClean="0">
                <a:latin typeface="Anonymous Pro" pitchFamily="49" charset="0"/>
                <a:ea typeface="Anonymous Pro" pitchFamily="49" charset="0"/>
              </a:rPr>
              <a:t>представляют собой такие факты, которые непосредственно связаны с сознательно-волевой деятельностью субъектов права(дарение, перевозка груза).</a:t>
            </a:r>
          </a:p>
          <a:p>
            <a:pPr algn="just">
              <a:buFont typeface="Wingdings 2" pitchFamily="18" charset="2"/>
              <a:buNone/>
            </a:pPr>
            <a:endParaRPr lang="ru-RU" sz="2400" dirty="0" smtClean="0"/>
          </a:p>
          <a:p>
            <a:pPr algn="just">
              <a:buFont typeface="Wingdings 2" pitchFamily="18" charset="2"/>
              <a:buNone/>
            </a:pPr>
            <a:r>
              <a:rPr lang="ru-RU" sz="2400" dirty="0" smtClean="0">
                <a:latin typeface="Franklin Gothic Book" pitchFamily="34" charset="0"/>
              </a:rPr>
              <a:t> </a:t>
            </a:r>
            <a:r>
              <a:rPr lang="ru-RU" sz="2400" dirty="0" smtClean="0">
                <a:solidFill>
                  <a:srgbClr val="1620EA"/>
                </a:solidFill>
                <a:latin typeface="Anonymous Pro" pitchFamily="49" charset="0"/>
                <a:ea typeface="Anonymous Pro" pitchFamily="49" charset="0"/>
              </a:rPr>
              <a:t>События,</a:t>
            </a:r>
            <a:r>
              <a:rPr lang="ru-RU" sz="2400" dirty="0" smtClean="0">
                <a:latin typeface="Anonymous Pro" pitchFamily="49" charset="0"/>
                <a:ea typeface="Anonymous Pro" pitchFamily="49" charset="0"/>
              </a:rPr>
              <a:t> представляют собой такие факты, которые возникают независимо от воли и сознания человека. (Пример: наличие ущерба от пожара, возникшего в результате грозы, влечет возмещение этого ущерба).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615" name="Organization Chart 7"/>
          <p:cNvGraphicFramePr>
            <a:graphicFrameLocks/>
          </p:cNvGraphicFramePr>
          <p:nvPr>
            <p:ph idx="4294967295"/>
          </p:nvPr>
        </p:nvGraphicFramePr>
        <p:xfrm>
          <a:off x="457200" y="476250"/>
          <a:ext cx="8686800" cy="5622925"/>
        </p:xfrm>
        <a:graphic>
          <a:graphicData uri="http://schemas.openxmlformats.org/drawingml/2006/compatibility">
            <com:legacyDrawing xmlns:com="http://schemas.openxmlformats.org/drawingml/2006/compatibility" spid="_x0000_s6861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5014" y="188640"/>
            <a:ext cx="8757466" cy="661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543797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048" name="Organization Chart 16"/>
          <p:cNvGraphicFramePr>
            <a:graphicFrameLocks/>
          </p:cNvGraphicFramePr>
          <p:nvPr>
            <p:ph idx="4294967295"/>
          </p:nvPr>
        </p:nvGraphicFramePr>
        <p:xfrm>
          <a:off x="304800" y="1554163"/>
          <a:ext cx="8686800" cy="4525962"/>
        </p:xfrm>
        <a:graphic>
          <a:graphicData uri="http://schemas.openxmlformats.org/drawingml/2006/compatibility">
            <com:legacyDrawing xmlns:com="http://schemas.openxmlformats.org/drawingml/2006/compatibility" spid="_x0000_s44048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42" name="Rectangle 16"/>
          <p:cNvSpPr>
            <a:spLocks noGrp="1"/>
          </p:cNvSpPr>
          <p:nvPr>
            <p:ph type="title" idx="4294967295"/>
          </p:nvPr>
        </p:nvSpPr>
        <p:spPr bwMode="auto">
          <a:xfrm>
            <a:off x="304800" y="457200"/>
            <a:ext cx="8686800" cy="971536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ru-RU" altLang="ru-RU" sz="2400" b="1" i="1" cap="none" dirty="0" smtClean="0">
                <a:solidFill>
                  <a:srgbClr val="CC3300"/>
                </a:solidFill>
                <a:effectLst/>
                <a:latin typeface="Franklin Gothic Medium" pitchFamily="34" charset="0"/>
              </a:rPr>
              <a:t/>
            </a:r>
            <a:br>
              <a:rPr lang="ru-RU" altLang="ru-RU" sz="2400" b="1" i="1" cap="none" dirty="0" smtClean="0">
                <a:solidFill>
                  <a:srgbClr val="CC3300"/>
                </a:solidFill>
                <a:effectLst/>
                <a:latin typeface="Franklin Gothic Medium" pitchFamily="34" charset="0"/>
              </a:rPr>
            </a:br>
            <a:r>
              <a:rPr lang="ru-RU" altLang="ru-RU" sz="2400" b="1" cap="none" dirty="0" smtClean="0">
                <a:solidFill>
                  <a:srgbClr val="CC3300"/>
                </a:solidFill>
                <a:effectLst/>
                <a:latin typeface="Anonymous Pro" pitchFamily="49" charset="0"/>
                <a:ea typeface="Anonymous Pro" pitchFamily="49" charset="0"/>
              </a:rPr>
              <a:t>Субъектом правоотношения</a:t>
            </a:r>
            <a:r>
              <a:rPr lang="ru-RU" altLang="ru-RU" sz="2400" b="1" cap="none" dirty="0" smtClean="0">
                <a:effectLst/>
                <a:latin typeface="Anonymous Pro" pitchFamily="49" charset="0"/>
                <a:ea typeface="Anonymous Pro" pitchFamily="49" charset="0"/>
              </a:rPr>
              <a:t> является участник, сторона какого-либо правоотношения, обладающая определенными правами и несущая соответствующие юридические обязанности</a:t>
            </a:r>
            <a:r>
              <a:rPr lang="ru-RU" altLang="ru-RU" sz="2400" b="1" i="1" cap="none" dirty="0" smtClean="0">
                <a:effectLst/>
                <a:latin typeface="Franklin Gothic Medium" pitchFamily="34" charset="0"/>
              </a:rPr>
              <a:t>.</a:t>
            </a:r>
            <a:br>
              <a:rPr lang="ru-RU" altLang="ru-RU" sz="2400" b="1" i="1" cap="none" dirty="0" smtClean="0">
                <a:effectLst/>
                <a:latin typeface="Franklin Gothic Medium" pitchFamily="34" charset="0"/>
              </a:rPr>
            </a:br>
            <a:r>
              <a:rPr lang="ru-RU" altLang="ru-RU" sz="2400" b="1" i="1" cap="none" dirty="0" smtClean="0">
                <a:effectLst/>
                <a:latin typeface="Franklin Gothic Medium" pitchFamily="34" charset="0"/>
              </a:rPr>
              <a:t/>
            </a:r>
            <a:br>
              <a:rPr lang="ru-RU" altLang="ru-RU" sz="2400" b="1" i="1" cap="none" dirty="0" smtClean="0">
                <a:effectLst/>
                <a:latin typeface="Franklin Gothic Medium" pitchFamily="34" charset="0"/>
              </a:rPr>
            </a:br>
            <a:endParaRPr lang="ru-RU" sz="2400" b="1" i="1" cap="none" dirty="0" smtClean="0">
              <a:effectLst/>
              <a:latin typeface="Franklin Gothic Medium" pitchFamily="34" charset="0"/>
            </a:endParaRPr>
          </a:p>
        </p:txBody>
      </p:sp>
      <p:graphicFrame>
        <p:nvGraphicFramePr>
          <p:cNvPr id="48133" name="Organization Chart 5"/>
          <p:cNvGraphicFramePr>
            <a:graphicFrameLocks/>
          </p:cNvGraphicFramePr>
          <p:nvPr>
            <p:ph idx="4294967295"/>
          </p:nvPr>
        </p:nvGraphicFramePr>
        <p:xfrm>
          <a:off x="304800" y="1554163"/>
          <a:ext cx="8686800" cy="4525962"/>
        </p:xfrm>
        <a:graphic>
          <a:graphicData uri="http://schemas.openxmlformats.org/drawingml/2006/compatibility">
            <com:legacyDrawing xmlns:com="http://schemas.openxmlformats.org/drawingml/2006/compatibility" spid="_x0000_s4813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189</TotalTime>
  <Words>231</Words>
  <Application>Microsoft Office PowerPoint</Application>
  <PresentationFormat>Экран (4:3)</PresentationFormat>
  <Paragraphs>73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Wingdings 2</vt:lpstr>
      <vt:lpstr>Calibri</vt:lpstr>
      <vt:lpstr>Times New Roman</vt:lpstr>
      <vt:lpstr>Franklin Gothic Medium</vt:lpstr>
      <vt:lpstr>Franklin Gothic Book</vt:lpstr>
      <vt:lpstr>Трек</vt:lpstr>
      <vt:lpstr>10 класс. Право        Правоотношения и их виды         </vt:lpstr>
      <vt:lpstr>Слайд 2</vt:lpstr>
      <vt:lpstr>Слайд 3</vt:lpstr>
      <vt:lpstr>   Юридический факт — конкретное жизненное обстоятельство, с которым норма права связывает возникновение, изменение или прекращение правоотношения.  .</vt:lpstr>
      <vt:lpstr>Слайд 5</vt:lpstr>
      <vt:lpstr>Слайд 6</vt:lpstr>
      <vt:lpstr>Слайд 7</vt:lpstr>
      <vt:lpstr>Слайд 8</vt:lpstr>
      <vt:lpstr> Субъектом правоотношения является участник, сторона какого-либо правоотношения, обладающая определенными правами и несущая соответствующие юридические обязанности.  </vt:lpstr>
      <vt:lpstr>ПРАВОСУБЪЕКТНОСТЬ-</vt:lpstr>
      <vt:lpstr>Слайд 11</vt:lpstr>
      <vt:lpstr>Особенности возникновения правоспособности и дееспособности у физических и юридических лиц</vt:lpstr>
      <vt:lpstr>Объекты правоотношений – общественные отношения во всем их многообразии.</vt:lpstr>
      <vt:lpstr>          Содержание правоотношений-совокупность прав и обязанностей участников правовой системы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Мария</dc:creator>
  <cp:lastModifiedBy>User</cp:lastModifiedBy>
  <cp:revision>14</cp:revision>
  <dcterms:created xsi:type="dcterms:W3CDTF">2012-02-15T16:11:57Z</dcterms:created>
  <dcterms:modified xsi:type="dcterms:W3CDTF">2024-09-03T10:20:42Z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310088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