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62" r:id="rId3"/>
    <p:sldId id="264" r:id="rId4"/>
    <p:sldId id="276" r:id="rId5"/>
    <p:sldId id="277" r:id="rId6"/>
    <p:sldId id="278" r:id="rId7"/>
    <p:sldId id="280" r:id="rId8"/>
    <p:sldId id="265" r:id="rId9"/>
    <p:sldId id="266" r:id="rId10"/>
    <p:sldId id="288" r:id="rId11"/>
    <p:sldId id="289" r:id="rId12"/>
    <p:sldId id="293" r:id="rId13"/>
    <p:sldId id="267" r:id="rId14"/>
    <p:sldId id="272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1620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53" autoAdjust="0"/>
    <p:restoredTop sz="94660"/>
  </p:normalViewPr>
  <p:slideViewPr>
    <p:cSldViewPr>
      <p:cViewPr varScale="1">
        <p:scale>
          <a:sx n="110" d="100"/>
          <a:sy n="110" d="100"/>
        </p:scale>
        <p:origin x="-164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4" Type="http://schemas.microsoft.com/office/2006/relationships/legacyDiagramText" Target="legacyDiagramText11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4" Type="http://schemas.microsoft.com/office/2006/relationships/legacyDiagramText" Target="legacyDiagramText15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4" Type="http://schemas.microsoft.com/office/2006/relationships/legacyDiagramText" Target="legacyDiagramText1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4C23-950A-4CF9-BB6E-8FC92113A0BC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752A4-C506-4F79-A8BA-0C8D6DD84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521D3-7569-4FE8-ACC2-35BC7C24E701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37E87-5020-4E8C-AB12-C3B56438C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B7E9-544F-4E4D-9F30-26B326BFA3AF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F863-A101-41EB-910C-161E7D8AE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CBB3-40CB-48F2-9F93-D567F0C54F4C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9A5C5-F516-4CDE-B1CB-9A0DAF365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4EC3-2770-462C-BEDB-94085BD4C4CD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E3EA6-9AE4-4CF7-9951-27EC59BB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78DA-AE57-4A2E-A7A6-2E0DF75A4CD6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5EC7-D34A-42A2-B84B-1069D88F2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E096-12DD-4F2D-8750-5906639635E9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6959-BC3A-4593-B756-0F2042035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55A1E0-70E4-49C2-870E-1D1270FF81AC}" type="datetimeFigureOut">
              <a:rPr lang="ru-RU"/>
              <a:pPr>
                <a:defRPr/>
              </a:pPr>
              <a:t>03.09.2024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D090F9-50FD-4050-9CC4-66CFBE9B8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75" r:id="rId6"/>
    <p:sldLayoutId id="2147483674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4400" cap="none" dirty="0" smtClean="0">
                <a:solidFill>
                  <a:schemeClr val="tx1"/>
                </a:solidFill>
                <a:effectLst/>
              </a:rPr>
              <a:t>10 класс. Право</a:t>
            </a: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b="1" cap="none" dirty="0" smtClean="0">
                <a:effectLst/>
                <a:latin typeface="Anonymous Pro" pitchFamily="49" charset="0"/>
                <a:ea typeface="Anonymous Pro" pitchFamily="49" charset="0"/>
              </a:rPr>
              <a:t>Правоотношения и и</a:t>
            </a:r>
            <a:r>
              <a:rPr lang="ru-RU" sz="4400" b="1" cap="none" dirty="0" smtClean="0">
                <a:effectLst/>
                <a:latin typeface="Anonymous Pro" pitchFamily="49" charset="0"/>
                <a:ea typeface="Anonymous Pro" pitchFamily="49" charset="0"/>
              </a:rPr>
              <a:t>х виды</a:t>
            </a:r>
            <a:r>
              <a:rPr lang="ru-RU" sz="4400" b="1" cap="none" dirty="0" smtClean="0">
                <a:effectLst/>
                <a:latin typeface="Anonymous Pro" pitchFamily="49" charset="0"/>
                <a:ea typeface="Anonymous Pro" pitchFamily="49" charset="0"/>
              </a:rPr>
              <a:t/>
            </a:r>
            <a:br>
              <a:rPr lang="ru-RU" sz="4400" b="1" cap="none" dirty="0" smtClean="0">
                <a:effectLst/>
                <a:latin typeface="Anonymous Pro" pitchFamily="49" charset="0"/>
                <a:ea typeface="Anonymous Pro" pitchFamily="49" charset="0"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effectLst/>
              </a:rPr>
              <a:t/>
            </a:r>
            <a:br>
              <a:rPr lang="ru-RU" sz="4400" cap="none" dirty="0" smtClean="0">
                <a:effectLst/>
              </a:rPr>
            </a:br>
            <a:r>
              <a:rPr lang="ru-RU" sz="4400" cap="none" dirty="0" smtClean="0">
                <a:solidFill>
                  <a:srgbClr val="1620EA"/>
                </a:solidFill>
                <a:effectLst/>
              </a:rPr>
              <a:t/>
            </a:r>
            <a:br>
              <a:rPr lang="ru-RU" sz="4400" cap="none" dirty="0" smtClean="0">
                <a:solidFill>
                  <a:srgbClr val="1620EA"/>
                </a:solidFill>
                <a:effectLst/>
              </a:rPr>
            </a:br>
            <a:r>
              <a:rPr lang="ru-RU" sz="4400" cap="none" dirty="0" smtClean="0">
                <a:solidFill>
                  <a:srgbClr val="1620EA"/>
                </a:solidFill>
                <a:effectLst/>
              </a:rPr>
              <a:t/>
            </a:r>
            <a:br>
              <a:rPr lang="ru-RU" sz="4400" cap="none" dirty="0" smtClean="0">
                <a:solidFill>
                  <a:srgbClr val="1620EA"/>
                </a:solidFill>
                <a:effectLst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</a:rPr>
            </a:br>
            <a:endParaRPr lang="ru-RU" sz="2000" b="1" cap="none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9219" name="Picture 5" descr="0001-001-pravootnoshen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357430"/>
            <a:ext cx="3995737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nonymous Pro" pitchFamily="49" charset="0"/>
                <a:ea typeface="Anonymous Pro" pitchFamily="49" charset="0"/>
              </a:rPr>
              <a:t>ПРАВОСУБЪЕКТНОСТЬ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r>
              <a:rPr lang="ru-RU" sz="4000" dirty="0">
                <a:latin typeface="Anonymous Pro" pitchFamily="49" charset="0"/>
                <a:ea typeface="Anonymous Pro" pitchFamily="49" charset="0"/>
              </a:rPr>
              <a:t>с</a:t>
            </a:r>
            <a:r>
              <a:rPr lang="ru-RU" sz="4000" dirty="0" smtClean="0">
                <a:latin typeface="Anonymous Pro" pitchFamily="49" charset="0"/>
                <a:ea typeface="Anonymous Pro" pitchFamily="49" charset="0"/>
              </a:rPr>
              <a:t>пособность выступать участником правоотношений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52617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ПРАВОСПОСОБНОСТЬ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0" algn="ctr">
              <a:buNone/>
            </a:pPr>
            <a:r>
              <a:rPr lang="ru-RU" dirty="0" smtClean="0"/>
              <a:t>Способность иметь гражданские права и нести гражданские обязанности.</a:t>
            </a:r>
          </a:p>
          <a:p>
            <a:pPr indent="0" algn="ctr">
              <a:buNone/>
            </a:pPr>
            <a:endParaRPr lang="ru-RU" dirty="0"/>
          </a:p>
          <a:p>
            <a:pPr indent="0" algn="ctr">
              <a:buNone/>
            </a:pPr>
            <a:r>
              <a:rPr lang="ru-RU" dirty="0" smtClean="0"/>
              <a:t>ОСОБЕННОСТЬ: возникает в полном объеме в момент рождения человека, а прекращается с его смертью.</a:t>
            </a:r>
          </a:p>
          <a:p>
            <a:pPr indent="0" algn="ctr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ДЕЕСПОСОБНОСТЬ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indent="0" algn="ctr">
              <a:buNone/>
            </a:pPr>
            <a:r>
              <a:rPr lang="ru-RU" dirty="0" smtClean="0"/>
              <a:t>Способность распоряжаться правами и нести обязанности.</a:t>
            </a:r>
          </a:p>
          <a:p>
            <a:endParaRPr lang="ru-RU" dirty="0"/>
          </a:p>
          <a:p>
            <a:pPr indent="0" algn="ctr">
              <a:buNone/>
            </a:pPr>
            <a:r>
              <a:rPr lang="ru-RU" dirty="0" smtClean="0"/>
              <a:t>ОСОБЕННОСТЬ: полная дееспособность наступает с 18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971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28625" y="35718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800" b="1" cap="none" dirty="0" smtClean="0">
                <a:solidFill>
                  <a:schemeClr val="tx1"/>
                </a:solidFill>
                <a:effectLst/>
                <a:latin typeface="Anonymous Pro" pitchFamily="49" charset="0"/>
                <a:ea typeface="Anonymous Pro" pitchFamily="49" charset="0"/>
              </a:rPr>
              <a:t>Особенности возникновения правоспособности и дееспособности у физических и юридических лиц</a:t>
            </a:r>
          </a:p>
        </p:txBody>
      </p:sp>
      <p:sp>
        <p:nvSpPr>
          <p:cNvPr id="768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fontAlgn="t" hangingPunct="1"/>
            <a:endParaRPr lang="ru-RU" b="1" smtClean="0">
              <a:latin typeface="Franklin Gothic Book" pitchFamily="34" charset="0"/>
            </a:endParaRPr>
          </a:p>
          <a:p>
            <a:pPr eaLnBrk="1" fontAlgn="t" hangingPunct="1"/>
            <a:endParaRPr lang="ru-RU" b="1" smtClean="0">
              <a:latin typeface="Franklin Gothic Book" pitchFamily="34" charset="0"/>
            </a:endParaRPr>
          </a:p>
          <a:p>
            <a:pPr eaLnBrk="1" fontAlgn="t" hangingPunct="1"/>
            <a:endParaRPr lang="ru-RU" b="1" smtClean="0">
              <a:latin typeface="Franklin Gothic Book" pitchFamily="34" charset="0"/>
            </a:endParaRPr>
          </a:p>
          <a:p>
            <a:pPr eaLnBrk="1" hangingPunct="1"/>
            <a:endParaRPr lang="ru-RU" smtClean="0">
              <a:latin typeface="Franklin Gothic Book" pitchFamily="34" charset="0"/>
            </a:endParaRPr>
          </a:p>
        </p:txBody>
      </p:sp>
      <p:graphicFrame>
        <p:nvGraphicFramePr>
          <p:cNvPr id="74768" name="Group 16"/>
          <p:cNvGraphicFramePr>
            <a:graphicFrameLocks noGrp="1"/>
          </p:cNvGraphicFramePr>
          <p:nvPr/>
        </p:nvGraphicFramePr>
        <p:xfrm>
          <a:off x="571500" y="1928813"/>
          <a:ext cx="7929563" cy="4000500"/>
        </p:xfrm>
        <a:graphic>
          <a:graphicData uri="http://schemas.openxmlformats.org/drawingml/2006/table">
            <a:tbl>
              <a:tblPr/>
              <a:tblGrid>
                <a:gridCol w="3965575"/>
                <a:gridCol w="3963988"/>
              </a:tblGrid>
              <a:tr h="1273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20E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Физические лица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20EA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Юридические лица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27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Правоспособность возникает с момента рождения,прекращается смертью.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Дееспособность возникает постепенно.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Становится правоспособным и дееспособным одновременно в момент регистрации.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3" name="Rectangle 13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200" b="1" cap="none" dirty="0" smtClean="0">
                <a:solidFill>
                  <a:srgbClr val="1620EA"/>
                </a:solidFill>
                <a:effectLst/>
                <a:latin typeface="Anonymous Pro" pitchFamily="49" charset="0"/>
                <a:ea typeface="Anonymous Pro" pitchFamily="49" charset="0"/>
              </a:rPr>
              <a:t>Объекты правоотношений</a:t>
            </a:r>
            <a:r>
              <a:rPr lang="ru-RU" sz="3200" b="1" cap="none" dirty="0" smtClean="0">
                <a:solidFill>
                  <a:srgbClr val="FFC000"/>
                </a:solidFill>
                <a:effectLst/>
                <a:latin typeface="Anonymous Pro" pitchFamily="49" charset="0"/>
                <a:ea typeface="Anonymous Pro" pitchFamily="49" charset="0"/>
              </a:rPr>
              <a:t> </a:t>
            </a:r>
            <a:r>
              <a:rPr lang="ru-RU" sz="3200" cap="none" dirty="0" smtClean="0">
                <a:effectLst/>
                <a:latin typeface="Anonymous Pro" pitchFamily="49" charset="0"/>
                <a:ea typeface="Anonymous Pro" pitchFamily="49" charset="0"/>
              </a:rPr>
              <a:t>– общественные отношения во всем их многообразии.</a:t>
            </a:r>
          </a:p>
        </p:txBody>
      </p:sp>
      <p:graphicFrame>
        <p:nvGraphicFramePr>
          <p:cNvPr id="51205" name="Organization Chart 5"/>
          <p:cNvGraphicFramePr>
            <a:graphicFrameLocks/>
          </p:cNvGraphicFramePr>
          <p:nvPr>
            <p:ph idx="4294967295"/>
          </p:nvPr>
        </p:nvGraphicFramePr>
        <p:xfrm>
          <a:off x="304800" y="1554163"/>
          <a:ext cx="8686800" cy="4525962"/>
        </p:xfrm>
        <a:graphic>
          <a:graphicData uri="http://schemas.openxmlformats.org/drawingml/2006/compatibility">
            <com:legacyDrawing xmlns:com="http://schemas.openxmlformats.org/drawingml/2006/compatibility" spid="_x0000_s5120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rgbClr val="FFFFFF"/>
                </a:solidFill>
                <a:effectLst/>
              </a:rPr>
              <a:t/>
            </a:r>
            <a:br>
              <a:rPr lang="ru-RU" b="1" cap="none" dirty="0" smtClean="0">
                <a:solidFill>
                  <a:srgbClr val="FFFFFF"/>
                </a:solidFill>
                <a:effectLst/>
              </a:rPr>
            </a:br>
            <a:r>
              <a:rPr lang="ru-RU" b="1" cap="none" dirty="0" smtClean="0">
                <a:solidFill>
                  <a:schemeClr val="tx1"/>
                </a:solidFill>
                <a:effectLst/>
                <a:latin typeface="Anonymous Pro" pitchFamily="49" charset="0"/>
                <a:ea typeface="Anonymous Pro" pitchFamily="49" charset="0"/>
              </a:rPr>
              <a:t>Содержание </a:t>
            </a:r>
            <a:r>
              <a:rPr lang="ru-RU" b="1" cap="none" dirty="0" err="1" smtClean="0">
                <a:solidFill>
                  <a:schemeClr val="tx1"/>
                </a:solidFill>
                <a:effectLst/>
                <a:latin typeface="Anonymous Pro" pitchFamily="49" charset="0"/>
                <a:ea typeface="Anonymous Pro" pitchFamily="49" charset="0"/>
              </a:rPr>
              <a:t>правоотношений-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Anonymous Pro" pitchFamily="49" charset="0"/>
                <a:ea typeface="Anonymous Pro" pitchFamily="49" charset="0"/>
              </a:rPr>
              <a:t>совокупность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Anonymous Pro" pitchFamily="49" charset="0"/>
                <a:ea typeface="Anonymous Pro" pitchFamily="49" charset="0"/>
              </a:rPr>
              <a:t> прав и обязанностей участников правовой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Прямоугольник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solidFill>
            <a:srgbClr val="1620EA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2138" y="476250"/>
            <a:ext cx="2786062" cy="7143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Общественные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625" y="908050"/>
            <a:ext cx="3000375" cy="12779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Регулируется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нормами права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052513"/>
            <a:ext cx="2843213" cy="12239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Имеют сознательно-волевой характер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56325" y="3644900"/>
            <a:ext cx="2987675" cy="20002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Предполагают наличие прав и обязанностей у его участников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388" y="3573463"/>
            <a:ext cx="2987675" cy="19288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Охраняются государством</a:t>
            </a:r>
          </a:p>
        </p:txBody>
      </p:sp>
      <p:sp>
        <p:nvSpPr>
          <p:cNvPr id="10" name="Овал 9"/>
          <p:cNvSpPr/>
          <p:nvPr/>
        </p:nvSpPr>
        <p:spPr>
          <a:xfrm>
            <a:off x="2339975" y="2276475"/>
            <a:ext cx="4319588" cy="100012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rgbClr val="20190B"/>
                </a:solidFill>
                <a:latin typeface="Times New Roman" pitchFamily="18" charset="0"/>
                <a:cs typeface="Arial" charset="0"/>
              </a:rPr>
              <a:t>Признаки </a:t>
            </a:r>
            <a:r>
              <a:rPr lang="ru-RU" sz="2400">
                <a:solidFill>
                  <a:srgbClr val="3C302A"/>
                </a:solidFill>
                <a:latin typeface="Times New Roman" pitchFamily="18" charset="0"/>
                <a:cs typeface="Arial" charset="0"/>
              </a:rPr>
              <a:t>правоотношения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4286250" y="1357313"/>
            <a:ext cx="357188" cy="642937"/>
          </a:xfrm>
          <a:prstGeom prst="up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18" name="Стрелка влево 17"/>
          <p:cNvSpPr/>
          <p:nvPr/>
        </p:nvSpPr>
        <p:spPr>
          <a:xfrm rot="2017633">
            <a:off x="2901950" y="1862138"/>
            <a:ext cx="642938" cy="357187"/>
          </a:xfrm>
          <a:prstGeom prst="lef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19" name="Стрелка влево 18"/>
          <p:cNvSpPr/>
          <p:nvPr/>
        </p:nvSpPr>
        <p:spPr>
          <a:xfrm rot="13006196">
            <a:off x="6261100" y="3076575"/>
            <a:ext cx="642938" cy="357188"/>
          </a:xfrm>
          <a:prstGeom prst="lef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20" name="Стрелка влево 19"/>
          <p:cNvSpPr/>
          <p:nvPr/>
        </p:nvSpPr>
        <p:spPr>
          <a:xfrm rot="19102839">
            <a:off x="2124075" y="3141663"/>
            <a:ext cx="642938" cy="357187"/>
          </a:xfrm>
          <a:prstGeom prst="lef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21" name="Стрелка влево 20"/>
          <p:cNvSpPr/>
          <p:nvPr/>
        </p:nvSpPr>
        <p:spPr>
          <a:xfrm rot="8536508">
            <a:off x="5403850" y="1912938"/>
            <a:ext cx="642938" cy="357187"/>
          </a:xfrm>
          <a:prstGeom prst="lef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85728"/>
            <a:ext cx="8686800" cy="157163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i="1" cap="none" dirty="0" smtClean="0">
                <a:effectLst/>
              </a:rPr>
              <a:t/>
            </a:r>
            <a:br>
              <a:rPr lang="ru-RU" sz="2400" b="1" i="1" cap="none" dirty="0" smtClean="0">
                <a:effectLst/>
              </a:rPr>
            </a:br>
            <a:r>
              <a:rPr lang="ru-RU" sz="2400" b="1" i="1" cap="none" dirty="0" smtClean="0">
                <a:effectLst/>
              </a:rPr>
              <a:t/>
            </a:r>
            <a:br>
              <a:rPr lang="ru-RU" sz="2400" b="1" i="1" cap="none" dirty="0" smtClean="0">
                <a:effectLst/>
              </a:rPr>
            </a:br>
            <a:r>
              <a:rPr lang="ru-RU" sz="2400" b="1" i="1" cap="none" dirty="0" smtClean="0">
                <a:effectLst/>
              </a:rPr>
              <a:t/>
            </a:r>
            <a:br>
              <a:rPr lang="ru-RU" sz="2400" b="1" i="1" cap="none" dirty="0" smtClean="0">
                <a:effectLst/>
              </a:rPr>
            </a:br>
            <a:r>
              <a:rPr lang="ru-RU" sz="2800" b="1" u="sng" cap="none" dirty="0" smtClean="0">
                <a:solidFill>
                  <a:srgbClr val="1620EA"/>
                </a:solidFill>
                <a:effectLst/>
                <a:latin typeface="Anonymous Pro" pitchFamily="49" charset="0"/>
                <a:ea typeface="Anonymous Pro" pitchFamily="49" charset="0"/>
              </a:rPr>
              <a:t>Юридический факт</a:t>
            </a:r>
            <a:r>
              <a:rPr lang="ru-RU" sz="2400" cap="none" dirty="0" smtClean="0">
                <a:solidFill>
                  <a:srgbClr val="1620EA"/>
                </a:solidFill>
                <a:effectLst/>
                <a:latin typeface="Anonymous Pro" pitchFamily="49" charset="0"/>
                <a:ea typeface="Anonymous Pro" pitchFamily="49" charset="0"/>
              </a:rPr>
              <a:t> </a:t>
            </a:r>
            <a:r>
              <a:rPr lang="ru-RU" sz="2400" cap="none" dirty="0" smtClean="0">
                <a:effectLst/>
                <a:latin typeface="Anonymous Pro" pitchFamily="49" charset="0"/>
                <a:ea typeface="Anonymous Pro" pitchFamily="49" charset="0"/>
              </a:rPr>
              <a:t>— конкретное жизненное</a:t>
            </a:r>
            <a:br>
              <a:rPr lang="ru-RU" sz="2400" cap="none" dirty="0" smtClean="0">
                <a:effectLst/>
                <a:latin typeface="Anonymous Pro" pitchFamily="49" charset="0"/>
                <a:ea typeface="Anonymous Pro" pitchFamily="49" charset="0"/>
              </a:rPr>
            </a:br>
            <a:r>
              <a:rPr lang="ru-RU" sz="2400" cap="none" dirty="0" smtClean="0">
                <a:effectLst/>
                <a:latin typeface="Anonymous Pro" pitchFamily="49" charset="0"/>
                <a:ea typeface="Anonymous Pro" pitchFamily="49" charset="0"/>
              </a:rPr>
              <a:t>обстоятельство, с которым норма права связывает возникновение, изменение или прекращение правоотношения.</a:t>
            </a:r>
            <a:r>
              <a:rPr lang="ru-RU" sz="2400" cap="none" dirty="0" smtClean="0">
                <a:effectLst/>
              </a:rPr>
              <a:t/>
            </a:r>
            <a:br>
              <a:rPr lang="ru-RU" sz="2400" cap="none" dirty="0" smtClean="0">
                <a:effectLst/>
              </a:rPr>
            </a:br>
            <a:r>
              <a:rPr lang="ru-RU" sz="2400" cap="none" dirty="0" smtClean="0">
                <a:effectLst/>
              </a:rPr>
              <a:t/>
            </a:r>
            <a:br>
              <a:rPr lang="ru-RU" sz="2400" cap="none" dirty="0" smtClean="0">
                <a:effectLst/>
              </a:rPr>
            </a:br>
            <a:r>
              <a:rPr lang="ru-RU" sz="2400" cap="none" dirty="0" smtClean="0">
                <a:effectLst/>
              </a:rPr>
              <a:t>.</a:t>
            </a:r>
          </a:p>
        </p:txBody>
      </p:sp>
      <p:graphicFrame>
        <p:nvGraphicFramePr>
          <p:cNvPr id="66569" name="Organization Chart 9"/>
          <p:cNvGraphicFramePr>
            <a:graphicFrameLocks/>
          </p:cNvGraphicFramePr>
          <p:nvPr/>
        </p:nvGraphicFramePr>
        <p:xfrm>
          <a:off x="468313" y="2132013"/>
          <a:ext cx="8207375" cy="4105275"/>
        </p:xfrm>
        <a:graphic>
          <a:graphicData uri="http://schemas.openxmlformats.org/drawingml/2006/compatibility">
            <com:legacyDrawing xmlns:com="http://schemas.openxmlformats.org/drawingml/2006/compatibility" spid="_x0000_s6656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u="sng" dirty="0" smtClean="0">
                <a:solidFill>
                  <a:srgbClr val="1620EA"/>
                </a:solidFill>
                <a:latin typeface="Anonymous Pro" pitchFamily="49" charset="0"/>
                <a:ea typeface="Anonymous Pro" pitchFamily="49" charset="0"/>
              </a:rPr>
              <a:t>Действия </a:t>
            </a:r>
            <a:r>
              <a:rPr lang="ru-RU" sz="2400" dirty="0" smtClean="0">
                <a:latin typeface="Anonymous Pro" pitchFamily="49" charset="0"/>
                <a:ea typeface="Anonymous Pro" pitchFamily="49" charset="0"/>
              </a:rPr>
              <a:t>представляют собой такие факты, которые непосредственно связаны с сознательно-волевой деятельностью субъектов права(дарение, перевозка груза).</a:t>
            </a:r>
          </a:p>
          <a:p>
            <a:pPr algn="just">
              <a:buFont typeface="Wingdings 2" pitchFamily="18" charset="2"/>
              <a:buNone/>
            </a:pPr>
            <a:endParaRPr lang="ru-RU" sz="2400" dirty="0" smtClean="0"/>
          </a:p>
          <a:p>
            <a:pPr algn="just">
              <a:buFont typeface="Wingdings 2" pitchFamily="18" charset="2"/>
              <a:buNone/>
            </a:pPr>
            <a:r>
              <a:rPr lang="ru-RU" sz="2400" dirty="0" smtClean="0">
                <a:latin typeface="Franklin Gothic Book" pitchFamily="34" charset="0"/>
              </a:rPr>
              <a:t> </a:t>
            </a:r>
            <a:r>
              <a:rPr lang="ru-RU" sz="2400" dirty="0" smtClean="0">
                <a:solidFill>
                  <a:srgbClr val="1620EA"/>
                </a:solidFill>
                <a:latin typeface="Anonymous Pro" pitchFamily="49" charset="0"/>
                <a:ea typeface="Anonymous Pro" pitchFamily="49" charset="0"/>
              </a:rPr>
              <a:t>События,</a:t>
            </a:r>
            <a:r>
              <a:rPr lang="ru-RU" sz="2400" dirty="0" smtClean="0">
                <a:latin typeface="Anonymous Pro" pitchFamily="49" charset="0"/>
                <a:ea typeface="Anonymous Pro" pitchFamily="49" charset="0"/>
              </a:rPr>
              <a:t> представляют собой такие факты, которые возникают независимо от воли и сознания человека. (Пример: наличие ущерба от пожара, возникшего в результате грозы, влечет возмещение этого ущерба).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5" name="Organization Chart 7"/>
          <p:cNvGraphicFramePr>
            <a:graphicFrameLocks/>
          </p:cNvGraphicFramePr>
          <p:nvPr>
            <p:ph idx="4294967295"/>
          </p:nvPr>
        </p:nvGraphicFramePr>
        <p:xfrm>
          <a:off x="457200" y="476250"/>
          <a:ext cx="8686800" cy="5622925"/>
        </p:xfrm>
        <a:graphic>
          <a:graphicData uri="http://schemas.openxmlformats.org/drawingml/2006/compatibility">
            <com:legacyDrawing xmlns:com="http://schemas.openxmlformats.org/drawingml/2006/compatibility" spid="_x0000_s686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014" y="188640"/>
            <a:ext cx="8757466" cy="66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4379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48" name="Organization Chart 16"/>
          <p:cNvGraphicFramePr>
            <a:graphicFrameLocks/>
          </p:cNvGraphicFramePr>
          <p:nvPr>
            <p:ph idx="4294967295"/>
          </p:nvPr>
        </p:nvGraphicFramePr>
        <p:xfrm>
          <a:off x="304800" y="1554163"/>
          <a:ext cx="8686800" cy="4525962"/>
        </p:xfrm>
        <a:graphic>
          <a:graphicData uri="http://schemas.openxmlformats.org/drawingml/2006/compatibility">
            <com:legacyDrawing xmlns:com="http://schemas.openxmlformats.org/drawingml/2006/compatibility" spid="_x0000_s4404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2" name="Rectangle 16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686800" cy="971536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400" b="1" i="1" cap="none" dirty="0" smtClean="0">
                <a:solidFill>
                  <a:srgbClr val="CC3300"/>
                </a:solidFill>
                <a:effectLst/>
                <a:latin typeface="Franklin Gothic Medium" pitchFamily="34" charset="0"/>
              </a:rPr>
              <a:t/>
            </a:r>
            <a:br>
              <a:rPr lang="ru-RU" altLang="ru-RU" sz="2400" b="1" i="1" cap="none" dirty="0" smtClean="0">
                <a:solidFill>
                  <a:srgbClr val="CC3300"/>
                </a:solidFill>
                <a:effectLst/>
                <a:latin typeface="Franklin Gothic Medium" pitchFamily="34" charset="0"/>
              </a:rPr>
            </a:br>
            <a:r>
              <a:rPr lang="ru-RU" altLang="ru-RU" sz="2400" b="1" cap="none" dirty="0" smtClean="0">
                <a:solidFill>
                  <a:srgbClr val="CC3300"/>
                </a:solidFill>
                <a:effectLst/>
                <a:latin typeface="Anonymous Pro" pitchFamily="49" charset="0"/>
                <a:ea typeface="Anonymous Pro" pitchFamily="49" charset="0"/>
              </a:rPr>
              <a:t>Субъектом правоотношения</a:t>
            </a:r>
            <a:r>
              <a:rPr lang="ru-RU" altLang="ru-RU" sz="2400" b="1" cap="none" dirty="0" smtClean="0">
                <a:effectLst/>
                <a:latin typeface="Anonymous Pro" pitchFamily="49" charset="0"/>
                <a:ea typeface="Anonymous Pro" pitchFamily="49" charset="0"/>
              </a:rPr>
              <a:t> является участник, сторона какого-либо правоотношения, обладающая определенными правами и несущая соответствующие юридические обязанности</a:t>
            </a:r>
            <a:r>
              <a:rPr lang="ru-RU" altLang="ru-RU" sz="2400" b="1" i="1" cap="none" dirty="0" smtClean="0">
                <a:effectLst/>
                <a:latin typeface="Franklin Gothic Medium" pitchFamily="34" charset="0"/>
              </a:rPr>
              <a:t>.</a:t>
            </a:r>
            <a:br>
              <a:rPr lang="ru-RU" altLang="ru-RU" sz="2400" b="1" i="1" cap="none" dirty="0" smtClean="0">
                <a:effectLst/>
                <a:latin typeface="Franklin Gothic Medium" pitchFamily="34" charset="0"/>
              </a:rPr>
            </a:br>
            <a:r>
              <a:rPr lang="ru-RU" altLang="ru-RU" sz="2400" b="1" i="1" cap="none" dirty="0" smtClean="0">
                <a:effectLst/>
                <a:latin typeface="Franklin Gothic Medium" pitchFamily="34" charset="0"/>
              </a:rPr>
              <a:t/>
            </a:r>
            <a:br>
              <a:rPr lang="ru-RU" altLang="ru-RU" sz="2400" b="1" i="1" cap="none" dirty="0" smtClean="0">
                <a:effectLst/>
                <a:latin typeface="Franklin Gothic Medium" pitchFamily="34" charset="0"/>
              </a:rPr>
            </a:br>
            <a:endParaRPr lang="ru-RU" sz="2400" b="1" i="1" cap="none" dirty="0" smtClean="0">
              <a:effectLst/>
              <a:latin typeface="Franklin Gothic Medium" pitchFamily="34" charset="0"/>
            </a:endParaRPr>
          </a:p>
        </p:txBody>
      </p:sp>
      <p:graphicFrame>
        <p:nvGraphicFramePr>
          <p:cNvPr id="48133" name="Organization Chart 5"/>
          <p:cNvGraphicFramePr>
            <a:graphicFrameLocks/>
          </p:cNvGraphicFramePr>
          <p:nvPr>
            <p:ph idx="4294967295"/>
          </p:nvPr>
        </p:nvGraphicFramePr>
        <p:xfrm>
          <a:off x="304800" y="1554163"/>
          <a:ext cx="8686800" cy="4525962"/>
        </p:xfrm>
        <a:graphic>
          <a:graphicData uri="http://schemas.openxmlformats.org/drawingml/2006/compatibility">
            <com:legacyDrawing xmlns:com="http://schemas.openxmlformats.org/drawingml/2006/compatibility" spid="_x0000_s4813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231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Wingdings 2</vt:lpstr>
      <vt:lpstr>Calibri</vt:lpstr>
      <vt:lpstr>Times New Roman</vt:lpstr>
      <vt:lpstr>Franklin Gothic Medium</vt:lpstr>
      <vt:lpstr>Franklin Gothic Book</vt:lpstr>
      <vt:lpstr>Трек</vt:lpstr>
      <vt:lpstr>10 класс. Право        Правоотношения и их виды         </vt:lpstr>
      <vt:lpstr>Слайд 2</vt:lpstr>
      <vt:lpstr>Слайд 3</vt:lpstr>
      <vt:lpstr>   Юридический факт — конкретное жизненное обстоятельство, с которым норма права связывает возникновение, изменение или прекращение правоотношения.  .</vt:lpstr>
      <vt:lpstr>Слайд 5</vt:lpstr>
      <vt:lpstr>Слайд 6</vt:lpstr>
      <vt:lpstr>Слайд 7</vt:lpstr>
      <vt:lpstr>Слайд 8</vt:lpstr>
      <vt:lpstr> Субъектом правоотношения является участник, сторона какого-либо правоотношения, обладающая определенными правами и несущая соответствующие юридические обязанности.  </vt:lpstr>
      <vt:lpstr>ПРАВОСУБЪЕКТНОСТЬ-</vt:lpstr>
      <vt:lpstr>Слайд 11</vt:lpstr>
      <vt:lpstr>Особенности возникновения правоспособности и дееспособности у физических и юридических лиц</vt:lpstr>
      <vt:lpstr>Объекты правоотношений – общественные отношения во всем их многообразии.</vt:lpstr>
      <vt:lpstr>          Содержание правоотношений-совокупность прав и обязанностей участников правовой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User</cp:lastModifiedBy>
  <cp:revision>14</cp:revision>
  <dcterms:created xsi:type="dcterms:W3CDTF">2012-02-15T16:11:57Z</dcterms:created>
  <dcterms:modified xsi:type="dcterms:W3CDTF">2024-09-03T10:20:42Z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310088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