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55" r:id="rId2"/>
    <p:sldId id="290" r:id="rId3"/>
    <p:sldId id="262" r:id="rId4"/>
    <p:sldId id="265" r:id="rId5"/>
    <p:sldId id="317" r:id="rId6"/>
    <p:sldId id="325" r:id="rId7"/>
    <p:sldId id="266" r:id="rId8"/>
    <p:sldId id="276" r:id="rId9"/>
    <p:sldId id="278" r:id="rId10"/>
    <p:sldId id="279" r:id="rId11"/>
    <p:sldId id="280" r:id="rId12"/>
    <p:sldId id="282" r:id="rId13"/>
    <p:sldId id="299" r:id="rId14"/>
    <p:sldId id="324" r:id="rId15"/>
    <p:sldId id="348" r:id="rId16"/>
    <p:sldId id="351" r:id="rId17"/>
    <p:sldId id="319" r:id="rId18"/>
    <p:sldId id="346" r:id="rId19"/>
    <p:sldId id="327" r:id="rId20"/>
    <p:sldId id="328" r:id="rId21"/>
    <p:sldId id="331" r:id="rId22"/>
    <p:sldId id="332" r:id="rId23"/>
    <p:sldId id="329" r:id="rId24"/>
    <p:sldId id="330" r:id="rId25"/>
    <p:sldId id="333" r:id="rId26"/>
    <p:sldId id="334" r:id="rId27"/>
    <p:sldId id="335" r:id="rId28"/>
    <p:sldId id="336" r:id="rId29"/>
    <p:sldId id="337" r:id="rId30"/>
    <p:sldId id="352" r:id="rId31"/>
    <p:sldId id="353" r:id="rId32"/>
    <p:sldId id="347" r:id="rId33"/>
    <p:sldId id="349" r:id="rId34"/>
    <p:sldId id="354" r:id="rId35"/>
    <p:sldId id="350" r:id="rId36"/>
    <p:sldId id="338" r:id="rId37"/>
    <p:sldId id="339" r:id="rId38"/>
    <p:sldId id="342" r:id="rId39"/>
    <p:sldId id="344" r:id="rId40"/>
    <p:sldId id="345" r:id="rId41"/>
    <p:sldId id="289"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Иванова ИВ" initials="u" lastIdx="34" clrIdx="0"/>
  <p:cmAuthor id="1" name="User" initials="U"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11" autoAdjust="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29.05.2019</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29.05.2019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29.05.2019</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29.05.2019</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29.05.2019</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29.05.2019</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29.05.2019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29.05.2019</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29.05.2019</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29.05.2019</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29.05.2019</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998803" y="1591368"/>
            <a:ext cx="7146394" cy="4766589"/>
          </a:xfrm>
          <a:prstGeom prst="rect">
            <a:avLst/>
          </a:prstGeom>
          <a:noFill/>
          <a:ln w="9525">
            <a:noFill/>
            <a:miter lim="800000"/>
            <a:headEnd/>
            <a:tailEnd/>
          </a:ln>
          <a:effectLst/>
        </p:spPr>
      </p:pic>
      <p:sp>
        <p:nvSpPr>
          <p:cNvPr id="3" name="Заголовок 1"/>
          <p:cNvSpPr txBox="1">
            <a:spLocks/>
          </p:cNvSpPr>
          <p:nvPr/>
        </p:nvSpPr>
        <p:spPr>
          <a:xfrm>
            <a:off x="0" y="285728"/>
            <a:ext cx="9144000" cy="121444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8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Государственное казенное учреждение Свердловской области</a:t>
            </a:r>
            <a:br>
              <a:rPr kumimoji="0" lang="ru-RU" sz="18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br>
            <a:r>
              <a:rPr kumimoji="0" lang="ru-RU" sz="18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«Государственный Архив Свердловской Области»</a:t>
            </a:r>
            <a:r>
              <a:rPr kumimoji="0" lang="ru-RU"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
            </a:r>
            <a:br>
              <a:rPr kumimoji="0" lang="ru-RU"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br>
            <a:r>
              <a:rPr kumimoji="0" lang="fr-FR"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Institution publique </a:t>
            </a:r>
            <a:r>
              <a:rPr kumimoji="0" lang="en-US"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
            </a:r>
            <a:br>
              <a:rPr kumimoji="0" lang="en-US"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br>
            <a:r>
              <a:rPr kumimoji="0" lang="en-US"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ARCHIVES </a:t>
            </a:r>
            <a:r>
              <a:rPr lang="en-US" sz="2000" b="1" dirty="0">
                <a:ln w="5000" cmpd="sng">
                  <a:noFill/>
                  <a:prstDash val="solid"/>
                </a:ln>
                <a:solidFill>
                  <a:schemeClr val="tx1">
                    <a:lumMod val="95000"/>
                  </a:schemeClr>
                </a:solidFill>
                <a:effectLst>
                  <a:outerShdw blurRad="26000" dist="26000" dir="14500000" algn="tl" rotWithShape="0">
                    <a:srgbClr val="000000">
                      <a:alpha val="40000"/>
                    </a:srgbClr>
                  </a:outerShdw>
                </a:effectLst>
                <a:latin typeface="Liberation Serif" pitchFamily="18" charset="0"/>
                <a:ea typeface="+mj-ea"/>
                <a:cs typeface="+mj-cs"/>
              </a:rPr>
              <a:t>REGIONALES </a:t>
            </a:r>
            <a:r>
              <a:rPr kumimoji="0" lang="en-US"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 DE SVERDLOVSK</a:t>
            </a:r>
            <a:endParaRPr kumimoji="0" lang="ru-RU" sz="2000" b="1" i="0" u="none" strike="noStrike" kern="1200" cap="none" spc="0" normalizeH="0" baseline="0" noProof="0" dirty="0">
              <a:ln w="5000" cmpd="sng">
                <a:noFill/>
                <a:prstDash val="solid"/>
              </a:ln>
              <a:solidFill>
                <a:schemeClr val="tx1">
                  <a:lumMod val="95000"/>
                </a:schemeClr>
              </a:solidFill>
              <a:effectLst>
                <a:outerShdw blurRad="26000" dist="26000" dir="14500000" algn="tl" rotWithShape="0">
                  <a:srgbClr val="000000">
                    <a:alpha val="40000"/>
                  </a:srgbClr>
                </a:outerShdw>
              </a:effectLst>
              <a:uLnTx/>
              <a:uFillTx/>
              <a:latin typeface="Liberation Serif" pitchFamily="18"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715436" cy="1142984"/>
          </a:xfrm>
        </p:spPr>
        <p:txBody>
          <a:bodyPr>
            <a:noAutofit/>
          </a:bodyPr>
          <a:lstStyle/>
          <a:p>
            <a:pPr marL="0" algn="just"/>
            <a:r>
              <a:rPr lang="fr-FR" sz="1600" dirty="0">
                <a:ln w="6350">
                  <a:noFill/>
                </a:ln>
                <a:solidFill>
                  <a:schemeClr val="tx1">
                    <a:lumMod val="95000"/>
                  </a:schemeClr>
                </a:solidFill>
                <a:latin typeface="Liberation Serif" pitchFamily="18" charset="0"/>
              </a:rPr>
              <a:t>Les documents de l'usine lapidaire d'Ekaterinbourg, dont les maîtres ont créé des œuvres taillées de pierre, célèbres dans le monde entier. Dessins et croquis de chefs-d'œuvre taillés de pierre qui ornent maintenant les salles de l'Ermitage et d'autres musées, les intérieurs de monuments célèbres de l'architecture russe (église du Saint-Sauveur-sur-le-Sang-Versé à Saint-Pétersbourg, etc.).</a:t>
            </a:r>
            <a:endParaRPr lang="ru-RU" sz="1600" dirty="0">
              <a:ln w="6350">
                <a:noFill/>
              </a:ln>
              <a:solidFill>
                <a:schemeClr val="tx1">
                  <a:lumMod val="95000"/>
                </a:schemeClr>
              </a:solidFill>
              <a:latin typeface="Liberation Serif" pitchFamily="18" charset="0"/>
            </a:endParaRPr>
          </a:p>
        </p:txBody>
      </p:sp>
      <p:pic>
        <p:nvPicPr>
          <p:cNvPr id="6145" name="Picture 1"/>
          <p:cNvPicPr>
            <a:picLocks noChangeAspect="1" noChangeArrowheads="1"/>
          </p:cNvPicPr>
          <p:nvPr/>
        </p:nvPicPr>
        <p:blipFill>
          <a:blip r:embed="rId2" cstate="print"/>
          <a:srcRect/>
          <a:stretch>
            <a:fillRect/>
          </a:stretch>
        </p:blipFill>
        <p:spPr bwMode="auto">
          <a:xfrm>
            <a:off x="4316978" y="1142985"/>
            <a:ext cx="4664087" cy="2714644"/>
          </a:xfrm>
          <a:prstGeom prst="rect">
            <a:avLst/>
          </a:prstGeom>
          <a:noFill/>
          <a:ln w="9525">
            <a:noFill/>
            <a:miter lim="800000"/>
            <a:headEnd/>
            <a:tailEnd/>
          </a:ln>
          <a:effectLst/>
        </p:spPr>
      </p:pic>
      <p:sp>
        <p:nvSpPr>
          <p:cNvPr id="4" name="TextBox 3"/>
          <p:cNvSpPr txBox="1"/>
          <p:nvPr/>
        </p:nvSpPr>
        <p:spPr>
          <a:xfrm>
            <a:off x="642910" y="1285860"/>
            <a:ext cx="4214810" cy="830997"/>
          </a:xfrm>
          <a:prstGeom prst="rect">
            <a:avLst/>
          </a:prstGeom>
          <a:noFill/>
        </p:spPr>
        <p:txBody>
          <a:bodyPr wrap="square" rtlCol="0">
            <a:spAutoFit/>
          </a:bodyPr>
          <a:lstStyle/>
          <a:p>
            <a:pPr algn="ctr"/>
            <a:r>
              <a:rPr lang="fr-FR" sz="1200" b="1" dirty="0">
                <a:solidFill>
                  <a:schemeClr val="accent1">
                    <a:lumMod val="60000"/>
                    <a:lumOff val="40000"/>
                  </a:schemeClr>
                </a:solidFill>
                <a:latin typeface="Liberation Serif" pitchFamily="18" charset="0"/>
              </a:rPr>
              <a:t>Usine lapidaire impériale.</a:t>
            </a:r>
          </a:p>
          <a:p>
            <a:pPr algn="ctr"/>
            <a:r>
              <a:rPr lang="fr-FR" sz="1200" b="1" dirty="0">
                <a:solidFill>
                  <a:schemeClr val="accent1">
                    <a:lumMod val="60000"/>
                    <a:lumOff val="40000"/>
                  </a:schemeClr>
                </a:solidFill>
                <a:latin typeface="Liberation Serif" pitchFamily="18" charset="0"/>
              </a:rPr>
              <a:t>Atelier de faceters</a:t>
            </a:r>
          </a:p>
          <a:p>
            <a:pPr algn="ctr"/>
            <a:r>
              <a:rPr lang="en-US" sz="1200" b="1" dirty="0" err="1">
                <a:solidFill>
                  <a:schemeClr val="accent1">
                    <a:lumMod val="60000"/>
                    <a:lumOff val="40000"/>
                  </a:schemeClr>
                </a:solidFill>
                <a:latin typeface="Liberation Serif" pitchFamily="18" charset="0"/>
              </a:rPr>
              <a:t>avant</a:t>
            </a:r>
            <a:r>
              <a:rPr lang="en-US" sz="1200" b="1" dirty="0">
                <a:solidFill>
                  <a:schemeClr val="accent1">
                    <a:lumMod val="60000"/>
                    <a:lumOff val="40000"/>
                  </a:schemeClr>
                </a:solidFill>
                <a:latin typeface="Liberation Serif" pitchFamily="18" charset="0"/>
              </a:rPr>
              <a:t> 1917]</a:t>
            </a: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33,</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3001</a:t>
            </a:r>
            <a:endParaRPr lang="ru-RU" sz="1200" b="1" dirty="0">
              <a:solidFill>
                <a:schemeClr val="accent1">
                  <a:lumMod val="60000"/>
                  <a:lumOff val="40000"/>
                </a:schemeClr>
              </a:solidFill>
              <a:latin typeface="Liberation Serif"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214282" y="3674004"/>
            <a:ext cx="4786346" cy="2968095"/>
          </a:xfrm>
          <a:prstGeom prst="rect">
            <a:avLst/>
          </a:prstGeom>
          <a:noFill/>
          <a:ln w="9525">
            <a:noFill/>
            <a:miter lim="800000"/>
            <a:headEnd/>
            <a:tailEnd/>
          </a:ln>
          <a:effectLst/>
        </p:spPr>
      </p:pic>
      <p:sp>
        <p:nvSpPr>
          <p:cNvPr id="7" name="TextBox 6"/>
          <p:cNvSpPr txBox="1"/>
          <p:nvPr/>
        </p:nvSpPr>
        <p:spPr>
          <a:xfrm>
            <a:off x="4500594" y="5715016"/>
            <a:ext cx="4214810" cy="1015663"/>
          </a:xfrm>
          <a:prstGeom prst="rect">
            <a:avLst/>
          </a:prstGeom>
          <a:noFill/>
        </p:spPr>
        <p:txBody>
          <a:bodyPr wrap="square" rtlCol="0">
            <a:spAutoFit/>
          </a:bodyPr>
          <a:lstStyle/>
          <a:p>
            <a:pPr algn="ct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Usine lapidaire impériale.</a:t>
            </a:r>
          </a:p>
          <a:p>
            <a:pPr algn="ct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Atelier de faceters</a:t>
            </a:r>
          </a:p>
          <a:p>
            <a:pPr algn="ct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avant</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1917]</a:t>
            </a: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33,</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3001</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б</a:t>
            </a:r>
            <a:endParaRPr lang="ru-RU" sz="1200" b="1" dirty="0">
              <a:solidFill>
                <a:schemeClr val="accent1">
                  <a:lumMod val="60000"/>
                  <a:lumOff val="40000"/>
                </a:schemeClr>
              </a:solidFill>
              <a:latin typeface="Liberation Serif" pitchFamily="18" charset="0"/>
            </a:endParaRPr>
          </a:p>
          <a:p>
            <a:pPr algn="ctr"/>
            <a:endParaRPr lang="ru-RU" sz="1200" b="1" dirty="0">
              <a:solidFill>
                <a:schemeClr val="accent1">
                  <a:lumMod val="60000"/>
                  <a:lumOff val="40000"/>
                </a:schemeClr>
              </a:solidFill>
              <a:latin typeface="Liberation Serif"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42852"/>
            <a:ext cx="8572560" cy="797250"/>
          </a:xfrm>
        </p:spPr>
        <p:txBody>
          <a:bodyPr>
            <a:noAutofit/>
          </a:bodyPr>
          <a:lstStyle/>
          <a:p>
            <a:pPr marL="0" algn="just"/>
            <a:r>
              <a:rPr lang="fr-FR" sz="1600" dirty="0">
                <a:ln w="6350">
                  <a:noFill/>
                </a:ln>
                <a:solidFill>
                  <a:schemeClr val="tx1">
                    <a:lumMod val="95000"/>
                  </a:schemeClr>
                </a:solidFill>
                <a:latin typeface="Liberation Serif" pitchFamily="18" charset="0"/>
              </a:rPr>
              <a:t>Notre collection de documents cartographiques représente exhaustivement le développement de la géodésie et de la cartographie en Russie aux XVIIIe et XIXe siècles. Cette collection est composée de cartes et plans manuscrits, plans de construction et de reconstruction d'usines, mines, mines, dessins techniques de machines et d’équipements d'usine.</a:t>
            </a:r>
            <a:endParaRPr lang="ru-RU" sz="1600" dirty="0">
              <a:ln w="6350">
                <a:noFill/>
              </a:ln>
              <a:solidFill>
                <a:schemeClr val="tx1">
                  <a:lumMod val="95000"/>
                </a:schemeClr>
              </a:solidFill>
              <a:latin typeface="Liberation Serif"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14282" y="1071546"/>
            <a:ext cx="4435975" cy="3071834"/>
          </a:xfrm>
          <a:prstGeom prst="rect">
            <a:avLst/>
          </a:prstGeom>
          <a:noFill/>
          <a:ln w="9525">
            <a:noFill/>
            <a:miter lim="800000"/>
            <a:headEnd/>
            <a:tailEnd/>
          </a:ln>
          <a:effectLst/>
        </p:spPr>
      </p:pic>
      <p:sp>
        <p:nvSpPr>
          <p:cNvPr id="4" name="TextBox 3"/>
          <p:cNvSpPr txBox="1"/>
          <p:nvPr/>
        </p:nvSpPr>
        <p:spPr>
          <a:xfrm>
            <a:off x="214282" y="4143380"/>
            <a:ext cx="4429156" cy="1015663"/>
          </a:xfrm>
          <a:prstGeom prst="rect">
            <a:avLst/>
          </a:prstGeom>
          <a:noFill/>
        </p:spPr>
        <p:txBody>
          <a:bodyPr wrap="square" rtlCol="0">
            <a:spAutoFit/>
          </a:bodyPr>
          <a:lstStyle/>
          <a:p>
            <a:pPr algn="ct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Dessin de fabrique et bâtiments d'usine </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r>
            <a:b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b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Travaux de fer de Chernoistochinsky</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p>
          <a:p>
            <a:pPr algn="ct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Manuscrit</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p>
          <a:p>
            <a:pPr algn="ct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1736 </a:t>
            </a:r>
            <a:endPar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ndParaRP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59</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7,</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223</a:t>
            </a:r>
            <a:endParaRPr lang="ru-RU" sz="1200" b="1" dirty="0">
              <a:solidFill>
                <a:schemeClr val="accent1">
                  <a:lumMod val="60000"/>
                  <a:lumOff val="40000"/>
                </a:schemeClr>
              </a:solidFill>
              <a:latin typeface="Liberation Serif" pitchFamily="18" charset="0"/>
            </a:endParaRPr>
          </a:p>
        </p:txBody>
      </p:sp>
      <p:pic>
        <p:nvPicPr>
          <p:cNvPr id="2051" name="Picture 3"/>
          <p:cNvPicPr>
            <a:picLocks noChangeAspect="1" noChangeArrowheads="1"/>
          </p:cNvPicPr>
          <p:nvPr/>
        </p:nvPicPr>
        <p:blipFill>
          <a:blip r:embed="rId3" cstate="print"/>
          <a:srcRect/>
          <a:stretch>
            <a:fillRect/>
          </a:stretch>
        </p:blipFill>
        <p:spPr bwMode="auto">
          <a:xfrm>
            <a:off x="4714876" y="3809644"/>
            <a:ext cx="4292324" cy="285077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8715436" cy="1000132"/>
          </a:xfrm>
        </p:spPr>
        <p:txBody>
          <a:bodyPr>
            <a:noAutofit/>
          </a:bodyPr>
          <a:lstStyle/>
          <a:p>
            <a:pPr marL="0" algn="just"/>
            <a:r>
              <a:rPr lang="fr-FR" sz="1800" dirty="0">
                <a:ln w="6350">
                  <a:noFill/>
                </a:ln>
                <a:solidFill>
                  <a:schemeClr val="tx1">
                    <a:lumMod val="95000"/>
                  </a:schemeClr>
                </a:solidFill>
                <a:latin typeface="Liberation Serif" pitchFamily="18" charset="0"/>
              </a:rPr>
              <a:t>Les archives régionales de Sverdlovsk conservent également une collection de documents du diocèse d’Ekaterinbourg, des registres d’églises, une source d’information généalogique et celle de l’histoire des villes et des localités.</a:t>
            </a:r>
            <a:endParaRPr lang="ru-RU" sz="1800" dirty="0">
              <a:ln w="6350">
                <a:noFill/>
              </a:ln>
              <a:solidFill>
                <a:schemeClr val="tx1">
                  <a:lumMod val="95000"/>
                </a:schemeClr>
              </a:solidFill>
              <a:latin typeface="Liberation Serif" pitchFamily="18" charset="0"/>
            </a:endParaRPr>
          </a:p>
        </p:txBody>
      </p:sp>
      <p:pic>
        <p:nvPicPr>
          <p:cNvPr id="31746" name="Picture 2"/>
          <p:cNvPicPr>
            <a:picLocks noChangeAspect="1" noChangeArrowheads="1"/>
          </p:cNvPicPr>
          <p:nvPr/>
        </p:nvPicPr>
        <p:blipFill>
          <a:blip r:embed="rId2" cstate="print"/>
          <a:srcRect/>
          <a:stretch>
            <a:fillRect/>
          </a:stretch>
        </p:blipFill>
        <p:spPr bwMode="auto">
          <a:xfrm>
            <a:off x="428596" y="4000504"/>
            <a:ext cx="3582505" cy="2382133"/>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428596" y="1214422"/>
            <a:ext cx="4000528" cy="25784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000628" y="1249157"/>
            <a:ext cx="3341331" cy="4965926"/>
          </a:xfrm>
          <a:prstGeom prst="rect">
            <a:avLst/>
          </a:prstGeom>
          <a:noFill/>
          <a:ln w="9525">
            <a:noFill/>
            <a:miter lim="800000"/>
            <a:headEnd/>
            <a:tailEnd/>
          </a:ln>
          <a:effectLst/>
        </p:spPr>
      </p:pic>
      <p:sp>
        <p:nvSpPr>
          <p:cNvPr id="7" name="TextBox 6"/>
          <p:cNvSpPr txBox="1"/>
          <p:nvPr/>
        </p:nvSpPr>
        <p:spPr>
          <a:xfrm>
            <a:off x="4093349" y="6211669"/>
            <a:ext cx="4973093" cy="646331"/>
          </a:xfrm>
          <a:prstGeom prst="rect">
            <a:avLst/>
          </a:prstGeom>
          <a:noFill/>
        </p:spPr>
        <p:txBody>
          <a:bodyPr wrap="none" rtlCol="0">
            <a:spAutoFit/>
          </a:bodyPr>
          <a:lstStyle/>
          <a:p>
            <a:pPr algn="ct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 travail dans le dépôt des Archives régionales de Sverdlovsk en </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1958 г.</a:t>
            </a: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6,</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6306</a:t>
            </a:r>
            <a:endParaRPr lang="ru-RU" sz="1200" b="1" dirty="0">
              <a:solidFill>
                <a:schemeClr val="accent1">
                  <a:lumMod val="60000"/>
                  <a:lumOff val="40000"/>
                </a:schemeClr>
              </a:solidFill>
              <a:latin typeface="Liberation Serif" pitchFamily="18" charset="0"/>
            </a:endParaRPr>
          </a:p>
          <a:p>
            <a:pPr algn="ctr"/>
            <a:endParaRPr lang="ru-RU" sz="1200" b="1" dirty="0">
              <a:solidFill>
                <a:schemeClr val="accent1">
                  <a:lumMod val="60000"/>
                  <a:lumOff val="40000"/>
                </a:schemeClr>
              </a:solidFill>
              <a:latin typeface="Liberation Serif"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715436" cy="857232"/>
          </a:xfrm>
        </p:spPr>
        <p:txBody>
          <a:bodyPr>
            <a:noAutofit/>
          </a:bodyPr>
          <a:lstStyle/>
          <a:p>
            <a:pPr algn="ctr"/>
            <a:r>
              <a:rPr lang="fr-FR" sz="2800" b="1" dirty="0">
                <a:ln w="6350">
                  <a:noFill/>
                </a:ln>
                <a:solidFill>
                  <a:schemeClr val="tx1">
                    <a:lumMod val="95000"/>
                  </a:schemeClr>
                </a:solidFill>
                <a:latin typeface="Liberation Serif" pitchFamily="18" charset="0"/>
              </a:rPr>
              <a:t>Les archives offrent aux personnes morales et physiques un large éventail de services:</a:t>
            </a:r>
            <a:endParaRPr lang="ru-RU" sz="2800" b="1" dirty="0">
              <a:ln w="6350">
                <a:noFill/>
              </a:ln>
              <a:solidFill>
                <a:schemeClr val="tx1">
                  <a:lumMod val="95000"/>
                </a:schemeClr>
              </a:solidFill>
              <a:latin typeface="Liberation Serif" pitchFamily="18" charset="0"/>
            </a:endParaRPr>
          </a:p>
        </p:txBody>
      </p:sp>
      <p:sp>
        <p:nvSpPr>
          <p:cNvPr id="3" name="Содержимое 2"/>
          <p:cNvSpPr>
            <a:spLocks noGrp="1"/>
          </p:cNvSpPr>
          <p:nvPr>
            <p:ph idx="1"/>
          </p:nvPr>
        </p:nvSpPr>
        <p:spPr>
          <a:xfrm>
            <a:off x="214282" y="857232"/>
            <a:ext cx="8715436" cy="4000527"/>
          </a:xfrm>
        </p:spPr>
        <p:txBody>
          <a:bodyPr>
            <a:normAutofit fontScale="92500"/>
          </a:bodyPr>
          <a:lstStyle/>
          <a:p>
            <a:pPr algn="just"/>
            <a:r>
              <a:rPr lang="fr-FR" sz="2000" dirty="0">
                <a:solidFill>
                  <a:schemeClr val="tx1">
                    <a:lumMod val="95000"/>
                  </a:schemeClr>
                </a:solidFill>
                <a:latin typeface="Liberation Serif" pitchFamily="18" charset="0"/>
              </a:rPr>
              <a:t>Évaluation,  description archivistique et reconditionnement des documents dans le service versant ou un autre organisme intéressé;</a:t>
            </a:r>
          </a:p>
          <a:p>
            <a:pPr algn="just"/>
            <a:r>
              <a:rPr lang="fr-FR" sz="2000" dirty="0">
                <a:solidFill>
                  <a:schemeClr val="tx1">
                    <a:lumMod val="95000"/>
                  </a:schemeClr>
                </a:solidFill>
                <a:latin typeface="Liberation Serif" pitchFamily="18" charset="0"/>
              </a:rPr>
              <a:t>Conseil scientifique et méthodique aux services-producteurs pour la bonne conservation et l'archivage légal de leurs archives;</a:t>
            </a:r>
          </a:p>
          <a:p>
            <a:pPr algn="just"/>
            <a:r>
              <a:rPr lang="fr-FR" sz="2000" dirty="0">
                <a:solidFill>
                  <a:schemeClr val="tx1">
                    <a:lumMod val="95000"/>
                  </a:schemeClr>
                </a:solidFill>
                <a:latin typeface="Liberation Serif" pitchFamily="18" charset="0"/>
              </a:rPr>
              <a:t>Recherches sur l'histoire des personnes morales et des lieux habités de la région</a:t>
            </a:r>
            <a:r>
              <a:rPr lang="ru-RU" sz="2000" dirty="0">
                <a:solidFill>
                  <a:schemeClr val="tx1">
                    <a:lumMod val="95000"/>
                  </a:schemeClr>
                </a:solidFill>
                <a:latin typeface="Liberation Serif" pitchFamily="18" charset="0"/>
              </a:rPr>
              <a:t>;</a:t>
            </a:r>
          </a:p>
          <a:p>
            <a:pPr algn="just"/>
            <a:r>
              <a:rPr lang="en-US" sz="2000" dirty="0">
                <a:solidFill>
                  <a:schemeClr val="tx1">
                    <a:lumMod val="95000"/>
                  </a:schemeClr>
                </a:solidFill>
                <a:latin typeface="Liberation Serif" pitchFamily="18" charset="0"/>
              </a:rPr>
              <a:t>Restauration des documents </a:t>
            </a:r>
            <a:r>
              <a:rPr lang="en-US" sz="2000" dirty="0" err="1">
                <a:solidFill>
                  <a:schemeClr val="tx1">
                    <a:lumMod val="95000"/>
                  </a:schemeClr>
                </a:solidFill>
                <a:latin typeface="Liberation Serif" pitchFamily="18" charset="0"/>
              </a:rPr>
              <a:t>d’archives</a:t>
            </a:r>
            <a:r>
              <a:rPr lang="ru-RU" sz="2000" dirty="0">
                <a:solidFill>
                  <a:schemeClr val="tx1">
                    <a:lumMod val="95000"/>
                  </a:schemeClr>
                </a:solidFill>
                <a:latin typeface="Liberation Serif" pitchFamily="18" charset="0"/>
              </a:rPr>
              <a:t>;</a:t>
            </a:r>
          </a:p>
          <a:p>
            <a:pPr algn="just"/>
            <a:r>
              <a:rPr lang="fr-FR" sz="2000" dirty="0">
                <a:solidFill>
                  <a:schemeClr val="tx1">
                    <a:lumMod val="95000"/>
                  </a:schemeClr>
                </a:solidFill>
                <a:latin typeface="Liberation Serif" pitchFamily="18" charset="0"/>
              </a:rPr>
              <a:t>Recherches généalogiques, reconstruction de  l'histoire des familles et des villes</a:t>
            </a:r>
            <a:r>
              <a:rPr lang="ru-RU" sz="2000" dirty="0">
                <a:solidFill>
                  <a:schemeClr val="tx1">
                    <a:lumMod val="95000"/>
                  </a:schemeClr>
                </a:solidFill>
                <a:latin typeface="Liberation Serif" pitchFamily="18" charset="0"/>
              </a:rPr>
              <a:t>;</a:t>
            </a:r>
          </a:p>
          <a:p>
            <a:pPr algn="just"/>
            <a:r>
              <a:rPr lang="fr-FR" sz="2000" dirty="0">
                <a:solidFill>
                  <a:schemeClr val="tx1">
                    <a:lumMod val="95000"/>
                  </a:schemeClr>
                </a:solidFill>
                <a:latin typeface="Liberation Serif" pitchFamily="18" charset="0"/>
              </a:rPr>
              <a:t>Communication administrative des documents, extraits et certificats aux intéressés en vue de leur démarches sociales et légales</a:t>
            </a:r>
            <a:r>
              <a:rPr lang="ru-RU" sz="2000" dirty="0">
                <a:solidFill>
                  <a:schemeClr val="tx1">
                    <a:lumMod val="95000"/>
                  </a:schemeClr>
                </a:solidFill>
                <a:latin typeface="Liberation Serif" pitchFamily="18" charset="0"/>
              </a:rPr>
              <a:t>;</a:t>
            </a:r>
          </a:p>
          <a:p>
            <a:pPr algn="just"/>
            <a:r>
              <a:rPr lang="fr-FR" sz="2000" dirty="0">
                <a:solidFill>
                  <a:schemeClr val="tx1">
                    <a:lumMod val="95000"/>
                  </a:schemeClr>
                </a:solidFill>
                <a:latin typeface="Liberation Serif" pitchFamily="18" charset="0"/>
              </a:rPr>
              <a:t>Organisation d'expositions de documents d’archives pour les personnes morales publiques et privées</a:t>
            </a:r>
            <a:r>
              <a:rPr lang="ru-RU" sz="2000" dirty="0">
                <a:solidFill>
                  <a:schemeClr val="tx1">
                    <a:lumMod val="95000"/>
                  </a:schemeClr>
                </a:solidFill>
                <a:latin typeface="Liberation Serif" pitchFamily="18"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7686" y="5214950"/>
            <a:ext cx="4643470" cy="613214"/>
          </a:xfrm>
        </p:spPr>
        <p:txBody>
          <a:bodyPr>
            <a:noAutofit/>
          </a:bodyPr>
          <a:lstStyle/>
          <a:p>
            <a:pPr marL="0" algn="ctr"/>
            <a:r>
              <a:rPr lang="en-US" sz="1200" b="1" dirty="0" err="1">
                <a:ln w="6350">
                  <a:noFill/>
                </a:ln>
                <a:solidFill>
                  <a:schemeClr val="accent1">
                    <a:lumMod val="60000"/>
                    <a:lumOff val="40000"/>
                  </a:schemeClr>
                </a:solidFill>
                <a:latin typeface="Liberation Serif" pitchFamily="18" charset="0"/>
              </a:rPr>
              <a:t>Ouverture</a:t>
            </a:r>
            <a:r>
              <a:rPr lang="en-US" sz="1200" b="1" dirty="0">
                <a:ln w="6350">
                  <a:noFill/>
                </a:ln>
                <a:solidFill>
                  <a:schemeClr val="accent1">
                    <a:lumMod val="60000"/>
                    <a:lumOff val="40000"/>
                  </a:schemeClr>
                </a:solidFill>
                <a:latin typeface="Liberation Serif" pitchFamily="18" charset="0"/>
              </a:rPr>
              <a:t> de </a:t>
            </a:r>
            <a:r>
              <a:rPr lang="en-US" sz="1200" b="1" dirty="0" err="1">
                <a:ln w="6350">
                  <a:noFill/>
                </a:ln>
                <a:solidFill>
                  <a:schemeClr val="accent1">
                    <a:lumMod val="60000"/>
                    <a:lumOff val="40000"/>
                  </a:schemeClr>
                </a:solidFill>
                <a:latin typeface="Liberation Serif" pitchFamily="18" charset="0"/>
              </a:rPr>
              <a:t>l'exposition</a:t>
            </a:r>
            <a:r>
              <a:rPr lang="en-US" sz="1200" b="1" dirty="0">
                <a:ln w="6350">
                  <a:noFill/>
                </a:ln>
                <a:solidFill>
                  <a:schemeClr val="accent1">
                    <a:lumMod val="60000"/>
                    <a:lumOff val="40000"/>
                  </a:schemeClr>
                </a:solidFill>
                <a:latin typeface="Liberation Serif" pitchFamily="18" charset="0"/>
              </a:rPr>
              <a:t> </a:t>
            </a:r>
            <a:r>
              <a:rPr lang="en-US" sz="1200" b="1" dirty="0" err="1">
                <a:ln w="6350">
                  <a:noFill/>
                </a:ln>
                <a:solidFill>
                  <a:schemeClr val="accent1">
                    <a:lumMod val="60000"/>
                    <a:lumOff val="40000"/>
                  </a:schemeClr>
                </a:solidFill>
                <a:latin typeface="Liberation Serif" pitchFamily="18" charset="0"/>
              </a:rPr>
              <a:t>internationale</a:t>
            </a:r>
            <a:r>
              <a:rPr lang="ru-RU" sz="1200" b="1" dirty="0">
                <a:ln w="6350">
                  <a:noFill/>
                </a:ln>
                <a:solidFill>
                  <a:schemeClr val="accent1">
                    <a:lumMod val="60000"/>
                    <a:lumOff val="40000"/>
                  </a:schemeClr>
                </a:solidFill>
                <a:latin typeface="Liberation Serif" pitchFamily="18" charset="0"/>
              </a:rPr>
              <a:t> «</a:t>
            </a:r>
            <a:r>
              <a:rPr lang="en-US" sz="1200" b="1" dirty="0" err="1">
                <a:ln w="6350">
                  <a:noFill/>
                </a:ln>
                <a:solidFill>
                  <a:schemeClr val="accent1">
                    <a:lumMod val="60000"/>
                    <a:lumOff val="40000"/>
                  </a:schemeClr>
                </a:solidFill>
                <a:latin typeface="Liberation Serif" pitchFamily="18" charset="0"/>
              </a:rPr>
              <a:t>Demidovs</a:t>
            </a:r>
            <a:r>
              <a:rPr lang="en-US" sz="1200" b="1" dirty="0">
                <a:ln w="6350">
                  <a:noFill/>
                </a:ln>
                <a:solidFill>
                  <a:schemeClr val="accent1">
                    <a:lumMod val="60000"/>
                    <a:lumOff val="40000"/>
                  </a:schemeClr>
                </a:solidFill>
                <a:latin typeface="Liberation Serif" pitchFamily="18" charset="0"/>
              </a:rPr>
              <a:t> à </a:t>
            </a:r>
            <a:r>
              <a:rPr lang="en-US" sz="1200" b="1" dirty="0" err="1">
                <a:ln w="6350">
                  <a:noFill/>
                </a:ln>
                <a:solidFill>
                  <a:schemeClr val="accent1">
                    <a:lumMod val="60000"/>
                    <a:lumOff val="40000"/>
                  </a:schemeClr>
                </a:solidFill>
                <a:latin typeface="Liberation Serif" pitchFamily="18" charset="0"/>
              </a:rPr>
              <a:t>l'Oural</a:t>
            </a:r>
            <a:r>
              <a:rPr lang="ru-RU" sz="1200" b="1" dirty="0">
                <a:ln w="6350">
                  <a:noFill/>
                </a:ln>
                <a:solidFill>
                  <a:schemeClr val="accent1">
                    <a:lumMod val="60000"/>
                    <a:lumOff val="40000"/>
                  </a:schemeClr>
                </a:solidFill>
                <a:latin typeface="Liberation Serif" pitchFamily="18" charset="0"/>
              </a:rPr>
              <a:t>» </a:t>
            </a:r>
            <a:br>
              <a:rPr lang="ru-RU" sz="1200" b="1" dirty="0">
                <a:ln w="6350">
                  <a:noFill/>
                </a:ln>
                <a:solidFill>
                  <a:schemeClr val="accent1">
                    <a:lumMod val="60000"/>
                    <a:lumOff val="40000"/>
                  </a:schemeClr>
                </a:solidFill>
                <a:latin typeface="Liberation Serif" pitchFamily="18" charset="0"/>
              </a:rPr>
            </a:br>
            <a:r>
              <a:rPr lang="ru-RU" sz="1200" b="1" dirty="0">
                <a:ln w="6350">
                  <a:noFill/>
                </a:ln>
                <a:solidFill>
                  <a:schemeClr val="accent1">
                    <a:lumMod val="60000"/>
                    <a:lumOff val="40000"/>
                  </a:schemeClr>
                </a:solidFill>
                <a:latin typeface="Liberation Serif" pitchFamily="18" charset="0"/>
              </a:rPr>
              <a:t>(2018)</a:t>
            </a:r>
          </a:p>
        </p:txBody>
      </p:sp>
      <p:sp>
        <p:nvSpPr>
          <p:cNvPr id="3" name="Содержимое 2"/>
          <p:cNvSpPr>
            <a:spLocks noGrp="1"/>
          </p:cNvSpPr>
          <p:nvPr>
            <p:ph idx="1"/>
          </p:nvPr>
        </p:nvSpPr>
        <p:spPr>
          <a:xfrm>
            <a:off x="214282" y="142852"/>
            <a:ext cx="8715436" cy="1260464"/>
          </a:xfrm>
        </p:spPr>
        <p:txBody>
          <a:bodyPr>
            <a:noAutofit/>
          </a:bodyPr>
          <a:lstStyle/>
          <a:p>
            <a:pPr marL="0" algn="just">
              <a:buFont typeface="Wingdings 2" pitchFamily="18" charset="2"/>
              <a:buNone/>
            </a:pPr>
            <a:r>
              <a:rPr lang="fr-FR" sz="1800" dirty="0">
                <a:latin typeface="Liberation Serif" pitchFamily="18" charset="0"/>
              </a:rPr>
              <a:t>Les Archives régionales de Sverdlovsk participent à la mise en œuvre d'un programme d'identification et d'acquisition des copies de documents d'archives concernant l'histoire de la famille Demidov dans des collections russes et étrangères, conformément au décret du Gouverneur de la région de Sverdlovsk du 02.02.2018 </a:t>
            </a:r>
            <a:r>
              <a:rPr lang="ru-RU" sz="1800" dirty="0">
                <a:latin typeface="Liberation Serif" pitchFamily="18" charset="0"/>
              </a:rPr>
              <a:t>№</a:t>
            </a:r>
            <a:r>
              <a:rPr lang="fr-FR" sz="1800" dirty="0">
                <a:latin typeface="Liberation Serif" pitchFamily="18" charset="0"/>
              </a:rPr>
              <a:t> 111-UG.</a:t>
            </a:r>
            <a:endParaRPr lang="ru-RU" sz="1800" dirty="0">
              <a:latin typeface="Liberation Serif" pitchFamily="18" charset="0"/>
            </a:endParaRPr>
          </a:p>
        </p:txBody>
      </p:sp>
      <p:pic>
        <p:nvPicPr>
          <p:cNvPr id="4" name="Рисунок 3" descr="Безымянный.jpg"/>
          <p:cNvPicPr>
            <a:picLocks noChangeAspect="1"/>
          </p:cNvPicPr>
          <p:nvPr/>
        </p:nvPicPr>
        <p:blipFill>
          <a:blip r:embed="rId2"/>
          <a:srcRect/>
          <a:stretch>
            <a:fillRect/>
          </a:stretch>
        </p:blipFill>
        <p:spPr bwMode="auto">
          <a:xfrm>
            <a:off x="214282" y="1357298"/>
            <a:ext cx="4016387" cy="5377312"/>
          </a:xfrm>
          <a:prstGeom prst="rect">
            <a:avLst/>
          </a:prstGeom>
          <a:noFill/>
          <a:ln w="9525">
            <a:noFill/>
            <a:miter lim="800000"/>
            <a:headEnd/>
            <a:tailEnd/>
          </a:ln>
        </p:spPr>
      </p:pic>
      <p:pic>
        <p:nvPicPr>
          <p:cNvPr id="5" name="Picture 4" descr="_MG_9678"/>
          <p:cNvPicPr>
            <a:picLocks noChangeAspect="1" noChangeArrowheads="1"/>
          </p:cNvPicPr>
          <p:nvPr/>
        </p:nvPicPr>
        <p:blipFill>
          <a:blip r:embed="rId3"/>
          <a:srcRect/>
          <a:stretch>
            <a:fillRect/>
          </a:stretch>
        </p:blipFill>
        <p:spPr>
          <a:xfrm>
            <a:off x="4310006" y="2071678"/>
            <a:ext cx="4691150" cy="312710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7938"/>
            <a:ext cx="8229600" cy="380666"/>
          </a:xfrm>
        </p:spPr>
        <p:txBody>
          <a:bodyPr>
            <a:normAutofit fontScale="90000"/>
          </a:bodyPr>
          <a:lstStyle/>
          <a:p>
            <a:pPr marL="0" algn="ctr"/>
            <a:r>
              <a:rPr lang="fr-FR" sz="2000" b="1" dirty="0">
                <a:ln w="6350">
                  <a:noFill/>
                </a:ln>
                <a:solidFill>
                  <a:schemeClr val="tx2">
                    <a:lumMod val="75000"/>
                  </a:schemeClr>
                </a:solidFill>
                <a:latin typeface="Liberation Serif" pitchFamily="18" charset="0"/>
              </a:rPr>
              <a:t>L’exposition des documents d'archives consacrée aux Demidov (2018) -1</a:t>
            </a:r>
            <a:endParaRPr lang="ru-RU" sz="2000" b="1" dirty="0">
              <a:ln w="6350">
                <a:noFill/>
              </a:ln>
              <a:solidFill>
                <a:schemeClr val="tx2">
                  <a:lumMod val="75000"/>
                </a:schemeClr>
              </a:solidFill>
              <a:latin typeface="Liberation Serif" pitchFamily="18" charset="0"/>
            </a:endParaRPr>
          </a:p>
        </p:txBody>
      </p:sp>
      <p:pic>
        <p:nvPicPr>
          <p:cNvPr id="7" name="Picture 4"/>
          <p:cNvPicPr>
            <a:picLocks noChangeAspect="1" noChangeArrowheads="1"/>
          </p:cNvPicPr>
          <p:nvPr/>
        </p:nvPicPr>
        <p:blipFill>
          <a:blip r:embed="rId2"/>
          <a:srcRect/>
          <a:stretch>
            <a:fillRect/>
          </a:stretch>
        </p:blipFill>
        <p:spPr bwMode="auto">
          <a:xfrm>
            <a:off x="214282" y="501653"/>
            <a:ext cx="5138611" cy="3427413"/>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000496" y="3428475"/>
            <a:ext cx="4927603" cy="328667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1414"/>
            <a:ext cx="8229600" cy="380666"/>
          </a:xfrm>
        </p:spPr>
        <p:txBody>
          <a:bodyPr>
            <a:normAutofit fontScale="90000"/>
          </a:bodyPr>
          <a:lstStyle/>
          <a:p>
            <a:pPr marL="0" algn="ctr"/>
            <a:r>
              <a:rPr lang="fr-FR" sz="2000" b="1" dirty="0">
                <a:ln w="6350">
                  <a:noFill/>
                </a:ln>
                <a:solidFill>
                  <a:schemeClr val="tx2">
                    <a:lumMod val="75000"/>
                  </a:schemeClr>
                </a:solidFill>
                <a:latin typeface="Liberation Serif" pitchFamily="18" charset="0"/>
              </a:rPr>
              <a:t>L’exposition de documents d'archives consacrée aux Demidov (2018) -2</a:t>
            </a:r>
            <a:endParaRPr lang="ru-RU" sz="2000" b="1" dirty="0">
              <a:ln w="6350">
                <a:noFill/>
              </a:ln>
              <a:solidFill>
                <a:schemeClr val="tx2">
                  <a:lumMod val="75000"/>
                </a:schemeClr>
              </a:solidFill>
              <a:latin typeface="Liberation Serif" pitchFamily="18" charset="0"/>
            </a:endParaRPr>
          </a:p>
        </p:txBody>
      </p:sp>
      <p:pic>
        <p:nvPicPr>
          <p:cNvPr id="8194" name="Picture 2"/>
          <p:cNvPicPr>
            <a:picLocks noChangeAspect="1" noChangeArrowheads="1"/>
          </p:cNvPicPr>
          <p:nvPr/>
        </p:nvPicPr>
        <p:blipFill>
          <a:blip r:embed="rId2"/>
          <a:srcRect/>
          <a:stretch>
            <a:fillRect/>
          </a:stretch>
        </p:blipFill>
        <p:spPr bwMode="auto">
          <a:xfrm>
            <a:off x="3643306" y="1643050"/>
            <a:ext cx="5357850" cy="3571900"/>
          </a:xfrm>
          <a:prstGeom prst="rect">
            <a:avLst/>
          </a:prstGeom>
          <a:noFill/>
          <a:ln w="9525">
            <a:noFill/>
            <a:miter lim="800000"/>
            <a:headEnd/>
            <a:tailEnd/>
          </a:ln>
          <a:effectLst/>
        </p:spPr>
      </p:pic>
      <p:pic>
        <p:nvPicPr>
          <p:cNvPr id="8" name="Picture 4"/>
          <p:cNvPicPr>
            <a:picLocks noChangeAspect="1" noChangeArrowheads="1"/>
          </p:cNvPicPr>
          <p:nvPr/>
        </p:nvPicPr>
        <p:blipFill>
          <a:blip r:embed="rId3"/>
          <a:srcRect/>
          <a:stretch>
            <a:fillRect/>
          </a:stretch>
        </p:blipFill>
        <p:spPr bwMode="auto">
          <a:xfrm>
            <a:off x="142844" y="785818"/>
            <a:ext cx="3383034" cy="5072074"/>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6263044"/>
            <a:ext cx="5500726" cy="452104"/>
          </a:xfrm>
        </p:spPr>
        <p:txBody>
          <a:bodyPr>
            <a:noAutofit/>
          </a:bodyPr>
          <a:lstStyle/>
          <a:p>
            <a:pPr marL="0" algn="ctr"/>
            <a:r>
              <a:rPr lang="fr-FR" sz="1400" b="1" dirty="0">
                <a:ln w="6350">
                  <a:noFill/>
                </a:ln>
                <a:solidFill>
                  <a:schemeClr val="accent1">
                    <a:lumMod val="60000"/>
                    <a:lumOff val="40000"/>
                  </a:schemeClr>
                </a:solidFill>
                <a:effectLst/>
                <a:latin typeface="Liberation Serif" pitchFamily="18" charset="0"/>
              </a:rPr>
              <a:t>Lors de la mission aux  Archives nationales de France </a:t>
            </a:r>
            <a:r>
              <a:rPr lang="ru-RU" sz="1400" b="1" dirty="0">
                <a:ln w="6350">
                  <a:noFill/>
                </a:ln>
                <a:solidFill>
                  <a:schemeClr val="accent1">
                    <a:lumMod val="60000"/>
                    <a:lumOff val="40000"/>
                  </a:schemeClr>
                </a:solidFill>
                <a:effectLst/>
                <a:latin typeface="Liberation Serif" pitchFamily="18" charset="0"/>
              </a:rPr>
              <a:t>(2018)</a:t>
            </a:r>
          </a:p>
        </p:txBody>
      </p:sp>
      <p:sp>
        <p:nvSpPr>
          <p:cNvPr id="3" name="Содержимое 2"/>
          <p:cNvSpPr>
            <a:spLocks noGrp="1"/>
          </p:cNvSpPr>
          <p:nvPr>
            <p:ph idx="1"/>
          </p:nvPr>
        </p:nvSpPr>
        <p:spPr>
          <a:xfrm>
            <a:off x="71438" y="142876"/>
            <a:ext cx="8929718" cy="1928802"/>
          </a:xfrm>
        </p:spPr>
        <p:txBody>
          <a:bodyPr>
            <a:noAutofit/>
          </a:bodyPr>
          <a:lstStyle/>
          <a:p>
            <a:pPr marL="0" indent="0" algn="just"/>
            <a:r>
              <a:rPr lang="ru-RU" sz="1600" dirty="0">
                <a:latin typeface="Liberation Serif" pitchFamily="18" charset="0"/>
              </a:rPr>
              <a:t> </a:t>
            </a:r>
            <a:r>
              <a:rPr lang="fr-FR" sz="1700" dirty="0">
                <a:latin typeface="Liberation Serif" pitchFamily="18" charset="0"/>
              </a:rPr>
              <a:t>Le personnel scientifique des Archives effectue des missions dans le cadre de la mise en œuvre du programme du Gouverneur de notre région pour identifier et acquérir des copies de documents d'archives sur l'histoire des Demidov conservés dans les institutions patrimoniales russes et étrangères.</a:t>
            </a:r>
            <a:endParaRPr lang="ru-RU" sz="1700" dirty="0">
              <a:latin typeface="Liberation Serif" pitchFamily="18" charset="0"/>
            </a:endParaRPr>
          </a:p>
          <a:p>
            <a:pPr marL="0" indent="0" algn="just"/>
            <a:r>
              <a:rPr lang="ru-RU" sz="1700" dirty="0">
                <a:latin typeface="Liberation Serif" pitchFamily="18" charset="0"/>
              </a:rPr>
              <a:t> </a:t>
            </a:r>
            <a:r>
              <a:rPr lang="fr-FR" sz="1700" dirty="0">
                <a:latin typeface="Liberation Serif" pitchFamily="18" charset="0"/>
              </a:rPr>
              <a:t>L'acquisition de copies de documents d'archives retraçant l'histoire des Demidov permettra de réunir l’ensemble plus complet de sources documentaires sur leur vie aux Archives régionales de Sverdlovsk.</a:t>
            </a:r>
            <a:endParaRPr lang="ru-RU" sz="1700" dirty="0">
              <a:latin typeface="Liberation Serif" pitchFamily="18" charset="0"/>
            </a:endParaRPr>
          </a:p>
        </p:txBody>
      </p:sp>
      <p:pic>
        <p:nvPicPr>
          <p:cNvPr id="65543" name="Picture 7"/>
          <p:cNvPicPr>
            <a:picLocks noChangeAspect="1" noChangeArrowheads="1"/>
          </p:cNvPicPr>
          <p:nvPr/>
        </p:nvPicPr>
        <p:blipFill>
          <a:blip r:embed="rId2" cstate="print"/>
          <a:srcRect/>
          <a:stretch>
            <a:fillRect/>
          </a:stretch>
        </p:blipFill>
        <p:spPr bwMode="auto">
          <a:xfrm>
            <a:off x="142843" y="2000241"/>
            <a:ext cx="5524537" cy="4143403"/>
          </a:xfrm>
          <a:prstGeom prst="rect">
            <a:avLst/>
          </a:prstGeom>
          <a:noFill/>
          <a:ln w="9525">
            <a:noFill/>
            <a:miter lim="800000"/>
            <a:headEnd/>
            <a:tailEnd/>
          </a:ln>
          <a:effectLst/>
        </p:spPr>
      </p:pic>
      <p:pic>
        <p:nvPicPr>
          <p:cNvPr id="8" name="Рисунок 6" descr="2018-06-03 17-04-22.JPG"/>
          <p:cNvPicPr>
            <a:picLocks noChangeAspect="1"/>
          </p:cNvPicPr>
          <p:nvPr/>
        </p:nvPicPr>
        <p:blipFill>
          <a:blip r:embed="rId3"/>
          <a:srcRect/>
          <a:stretch>
            <a:fillRect/>
          </a:stretch>
        </p:blipFill>
        <p:spPr bwMode="auto">
          <a:xfrm>
            <a:off x="5822165" y="2000240"/>
            <a:ext cx="3107553" cy="414340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000240"/>
            <a:ext cx="9144000" cy="1470025"/>
          </a:xfrm>
        </p:spPr>
        <p:txBody>
          <a:bodyPr>
            <a:noAutofit/>
          </a:bodyPr>
          <a:lstStyle/>
          <a:p>
            <a:pPr marL="0" algn="ctr"/>
            <a:r>
              <a:rPr lang="fr-FR" b="1" dirty="0">
                <a:ln w="6350">
                  <a:noFill/>
                </a:ln>
                <a:solidFill>
                  <a:schemeClr val="tx2">
                    <a:lumMod val="50000"/>
                  </a:schemeClr>
                </a:solidFill>
                <a:latin typeface="Liberation Serif" pitchFamily="18" charset="0"/>
              </a:rPr>
              <a:t>Documents en français, conservés dans les archives nationales </a:t>
            </a:r>
            <a:r>
              <a:rPr lang="ru-RU" b="1" dirty="0">
                <a:ln w="6350">
                  <a:noFill/>
                </a:ln>
                <a:solidFill>
                  <a:schemeClr val="tx2">
                    <a:lumMod val="50000"/>
                  </a:schemeClr>
                </a:solidFill>
                <a:latin typeface="Liberation Serif" pitchFamily="18" charset="0"/>
              </a:rPr>
              <a:t/>
            </a:r>
            <a:br>
              <a:rPr lang="ru-RU" b="1" dirty="0">
                <a:ln w="6350">
                  <a:noFill/>
                </a:ln>
                <a:solidFill>
                  <a:schemeClr val="tx2">
                    <a:lumMod val="50000"/>
                  </a:schemeClr>
                </a:solidFill>
                <a:latin typeface="Liberation Serif" pitchFamily="18" charset="0"/>
              </a:rPr>
            </a:br>
            <a:r>
              <a:rPr lang="fr-FR" b="1" dirty="0">
                <a:ln w="6350">
                  <a:noFill/>
                </a:ln>
                <a:solidFill>
                  <a:schemeClr val="tx2">
                    <a:lumMod val="50000"/>
                  </a:schemeClr>
                </a:solidFill>
                <a:latin typeface="Liberation Serif" pitchFamily="18" charset="0"/>
              </a:rPr>
              <a:t>de la région de Sverdlovsk</a:t>
            </a:r>
            <a:endParaRPr lang="ru-RU" b="1" dirty="0">
              <a:ln w="6350">
                <a:noFill/>
              </a:ln>
              <a:solidFill>
                <a:schemeClr val="tx2">
                  <a:lumMod val="50000"/>
                </a:schemeClr>
              </a:solidFill>
              <a:latin typeface="Liberation Serif"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357166"/>
            <a:ext cx="8786874" cy="439718"/>
          </a:xfrm>
          <a:ln>
            <a:noFill/>
          </a:ln>
        </p:spPr>
        <p:txBody>
          <a:bodyPr>
            <a:noAutofit/>
          </a:bodyPr>
          <a:lstStyle/>
          <a:p>
            <a:pPr algn="ctr"/>
            <a:r>
              <a:rPr lang="fr-FR" sz="2000" b="1" dirty="0">
                <a:ln w="6350">
                  <a:noFill/>
                </a:ln>
                <a:latin typeface="Liberation Serif" pitchFamily="18" charset="0"/>
              </a:rPr>
              <a:t>Fonds № 140 : « Clerc Onésime </a:t>
            </a:r>
            <a:r>
              <a:rPr lang="fr-FR" sz="2000" b="1" dirty="0" err="1">
                <a:ln w="6350">
                  <a:noFill/>
                </a:ln>
                <a:latin typeface="Liberation Serif" pitchFamily="18" charset="0"/>
              </a:rPr>
              <a:t>Egorovitch</a:t>
            </a:r>
            <a:r>
              <a:rPr lang="fr-FR" sz="2000" b="1" dirty="0">
                <a:ln w="6350">
                  <a:noFill/>
                </a:ln>
                <a:latin typeface="Liberation Serif" pitchFamily="18" charset="0"/>
              </a:rPr>
              <a:t>, professeur de français, secrétaire et président de la Société</a:t>
            </a:r>
            <a:r>
              <a:rPr lang="fr-FR" sz="2000" b="1" i="1" dirty="0">
                <a:ln w="6350">
                  <a:noFill/>
                </a:ln>
                <a:latin typeface="Liberation Serif" pitchFamily="18" charset="0"/>
              </a:rPr>
              <a:t> </a:t>
            </a:r>
            <a:r>
              <a:rPr lang="fr-FR" sz="2000" b="1" dirty="0">
                <a:ln w="6350">
                  <a:noFill/>
                </a:ln>
                <a:latin typeface="Liberation Serif" pitchFamily="18" charset="0"/>
              </a:rPr>
              <a:t>ouralienne d’amateurs des sciences naturelles </a:t>
            </a:r>
            <a:r>
              <a:rPr lang="fr-FR" sz="2000" b="1" i="1" dirty="0">
                <a:ln w="6350">
                  <a:noFill/>
                </a:ln>
                <a:latin typeface="Liberation Serif" pitchFamily="18" charset="0"/>
              </a:rPr>
              <a:t>(</a:t>
            </a:r>
            <a:r>
              <a:rPr lang="fr-FR" sz="2000" b="1" dirty="0">
                <a:ln w="6350">
                  <a:noFill/>
                </a:ln>
                <a:latin typeface="Liberation Serif" pitchFamily="18" charset="0"/>
              </a:rPr>
              <a:t>SOASN</a:t>
            </a:r>
            <a:r>
              <a:rPr lang="fr-FR" sz="2000" b="1" i="1" dirty="0">
                <a:ln w="6350">
                  <a:noFill/>
                </a:ln>
                <a:latin typeface="Liberation Serif" pitchFamily="18" charset="0"/>
              </a:rPr>
              <a:t>)</a:t>
            </a:r>
            <a:r>
              <a:rPr lang="fr-FR" sz="2000" b="1" dirty="0">
                <a:ln w="6350">
                  <a:noFill/>
                </a:ln>
                <a:latin typeface="Liberation Serif" pitchFamily="18" charset="0"/>
              </a:rPr>
              <a:t>»</a:t>
            </a:r>
            <a:r>
              <a:rPr lang="fr-FR" sz="2000" b="1" i="1" dirty="0">
                <a:ln w="6350">
                  <a:noFill/>
                </a:ln>
                <a:latin typeface="Liberation Serif" pitchFamily="18" charset="0"/>
              </a:rPr>
              <a:t> (25.02.1845-1920)</a:t>
            </a:r>
            <a:endParaRPr lang="fr-FR" sz="2000" dirty="0">
              <a:ln w="6350">
                <a:noFill/>
              </a:ln>
              <a:solidFill>
                <a:schemeClr val="accent1">
                  <a:lumMod val="60000"/>
                  <a:lumOff val="40000"/>
                </a:schemeClr>
              </a:solidFill>
              <a:effectLst/>
              <a:latin typeface="Liberation Serif" pitchFamily="18" charset="0"/>
            </a:endParaRPr>
          </a:p>
        </p:txBody>
      </p:sp>
      <p:sp>
        <p:nvSpPr>
          <p:cNvPr id="3" name="Содержимое 2"/>
          <p:cNvSpPr>
            <a:spLocks noGrp="1"/>
          </p:cNvSpPr>
          <p:nvPr>
            <p:ph idx="1"/>
          </p:nvPr>
        </p:nvSpPr>
        <p:spPr>
          <a:xfrm>
            <a:off x="4286248" y="1214422"/>
            <a:ext cx="4714908" cy="5429288"/>
          </a:xfrm>
        </p:spPr>
        <p:txBody>
          <a:bodyPr>
            <a:noAutofit/>
          </a:bodyPr>
          <a:lstStyle/>
          <a:p>
            <a:pPr algn="just"/>
            <a:r>
              <a:rPr lang="fr-FR" sz="2000" dirty="0">
                <a:latin typeface="Liberation Serif" pitchFamily="18" charset="0"/>
              </a:rPr>
              <a:t>Les documents les plus précieux de fonds et de collections privés méritent une attention particulière . Parmi eux, le fonds Onisim Egorovich Kler.</a:t>
            </a:r>
            <a:endParaRPr lang="ru-RU" sz="2000" dirty="0">
              <a:latin typeface="Liberation Serif" pitchFamily="18" charset="0"/>
            </a:endParaRPr>
          </a:p>
          <a:p>
            <a:pPr algn="just"/>
            <a:r>
              <a:rPr lang="fr-FR" sz="2000" dirty="0">
                <a:latin typeface="Liberation Serif" pitchFamily="18" charset="0"/>
              </a:rPr>
              <a:t>Onesim Claire</a:t>
            </a:r>
            <a:r>
              <a:rPr lang="ru-RU" sz="2000" dirty="0">
                <a:latin typeface="Liberation Serif" pitchFamily="18" charset="0"/>
              </a:rPr>
              <a:t> </a:t>
            </a:r>
            <a:r>
              <a:rPr lang="fr-FR" sz="2000" dirty="0">
                <a:latin typeface="Liberation Serif" pitchFamily="18" charset="0"/>
              </a:rPr>
              <a:t>(1845 - 1920) fut le fondateur de la Société des amoureux des sciences naturelles de l'Oural, son inspirateur et secrétaire permanent jusqu'en 1920. Il est l’auteur de </a:t>
            </a:r>
            <a:r>
              <a:rPr lang="fr-FR" sz="2000" dirty="0" err="1">
                <a:latin typeface="Liberation Serif" pitchFamily="18" charset="0"/>
              </a:rPr>
              <a:t>oeuvres</a:t>
            </a:r>
            <a:r>
              <a:rPr lang="fr-FR" sz="2000" dirty="0">
                <a:latin typeface="Liberation Serif" pitchFamily="18" charset="0"/>
              </a:rPr>
              <a:t> sur la géologie et les sciences naturelles, l’organisateur des «Notes de SOASN» et du premier musée de la culture et histoire locale, un enseignant du l’école pour garçons d’Ekaterinbourg.</a:t>
            </a:r>
            <a:endParaRPr lang="ru-RU" sz="2000" dirty="0">
              <a:latin typeface="Liberation Serif" pitchFamily="18" charset="0"/>
            </a:endParaRPr>
          </a:p>
        </p:txBody>
      </p:sp>
      <p:pic>
        <p:nvPicPr>
          <p:cNvPr id="1026" name="Picture 2"/>
          <p:cNvPicPr>
            <a:picLocks noChangeAspect="1" noChangeArrowheads="1"/>
          </p:cNvPicPr>
          <p:nvPr/>
        </p:nvPicPr>
        <p:blipFill>
          <a:blip r:embed="rId2"/>
          <a:srcRect/>
          <a:stretch>
            <a:fillRect/>
          </a:stretch>
        </p:blipFill>
        <p:spPr bwMode="auto">
          <a:xfrm>
            <a:off x="357158" y="1357297"/>
            <a:ext cx="3857652" cy="4281237"/>
          </a:xfrm>
          <a:prstGeom prst="rect">
            <a:avLst/>
          </a:prstGeom>
          <a:noFill/>
          <a:ln w="9525">
            <a:noFill/>
            <a:miter lim="800000"/>
            <a:headEnd/>
            <a:tailEnd/>
          </a:ln>
          <a:effectLst/>
        </p:spPr>
      </p:pic>
      <p:sp>
        <p:nvSpPr>
          <p:cNvPr id="5" name="TextBox 4"/>
          <p:cNvSpPr txBox="1"/>
          <p:nvPr/>
        </p:nvSpPr>
        <p:spPr>
          <a:xfrm>
            <a:off x="1071538" y="5643578"/>
            <a:ext cx="2409634" cy="369332"/>
          </a:xfrm>
          <a:prstGeom prst="rect">
            <a:avLst/>
          </a:prstGeom>
          <a:noFill/>
        </p:spPr>
        <p:txBody>
          <a:bodyPr wrap="none" rtlCol="0">
            <a:spAutoFit/>
          </a:bodyPr>
          <a:lstStyle/>
          <a:p>
            <a:r>
              <a:rPr lang="fr-FR" dirty="0">
                <a:latin typeface="Liberation Serif" pitchFamily="18" charset="0"/>
              </a:rPr>
              <a:t> </a:t>
            </a:r>
            <a:r>
              <a:rPr lang="fr-FR" dirty="0" err="1">
                <a:latin typeface="Liberation Serif" pitchFamily="18" charset="0"/>
              </a:rPr>
              <a:t>Onisim</a:t>
            </a:r>
            <a:r>
              <a:rPr lang="fr-FR" dirty="0">
                <a:latin typeface="Liberation Serif" pitchFamily="18" charset="0"/>
              </a:rPr>
              <a:t> </a:t>
            </a:r>
            <a:r>
              <a:rPr lang="fr-FR" dirty="0" err="1">
                <a:latin typeface="Liberation Serif" pitchFamily="18" charset="0"/>
              </a:rPr>
              <a:t>Egorovich</a:t>
            </a:r>
            <a:r>
              <a:rPr lang="fr-FR" dirty="0">
                <a:latin typeface="Liberation Serif" pitchFamily="18" charset="0"/>
              </a:rPr>
              <a:t> </a:t>
            </a:r>
            <a:r>
              <a:rPr lang="fr-FR" dirty="0" err="1">
                <a:latin typeface="Liberation Serif" pitchFamily="18" charset="0"/>
              </a:rPr>
              <a:t>Kler</a:t>
            </a:r>
            <a:endParaRPr lang="ru-RU" b="1" dirty="0">
              <a:solidFill>
                <a:schemeClr val="accent1">
                  <a:lumMod val="60000"/>
                  <a:lumOff val="40000"/>
                </a:schemeClr>
              </a:solidFill>
              <a:latin typeface="Liberation Serif"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14282" y="5286388"/>
            <a:ext cx="4643438" cy="562821"/>
          </a:xfrm>
          <a:ln>
            <a:noFill/>
          </a:ln>
        </p:spPr>
        <p:txBody>
          <a:bodyPr>
            <a:noAutofit/>
          </a:bodyPr>
          <a:lstStyle/>
          <a:p>
            <a:pPr marL="0" algn="ctr"/>
            <a:r>
              <a:rPr lang="fr-FR" sz="1200" b="1" dirty="0">
                <a:ln w="6350">
                  <a:noFill/>
                </a:ln>
                <a:solidFill>
                  <a:schemeClr val="accent1">
                    <a:lumMod val="60000"/>
                    <a:lumOff val="40000"/>
                  </a:schemeClr>
                </a:solidFill>
                <a:effectLst/>
                <a:latin typeface="Liberation Serif" pitchFamily="18" charset="0"/>
              </a:rPr>
              <a:t>Le bâtiment</a:t>
            </a:r>
            <a:r>
              <a:rPr lang="en-US" sz="1200" b="1" dirty="0">
                <a:ln w="6350">
                  <a:noFill/>
                </a:ln>
                <a:solidFill>
                  <a:schemeClr val="accent1">
                    <a:lumMod val="60000"/>
                    <a:lumOff val="40000"/>
                  </a:schemeClr>
                </a:solidFill>
                <a:effectLst/>
                <a:latin typeface="Liberation Serif" pitchFamily="18" charset="0"/>
              </a:rPr>
              <a:t> des</a:t>
            </a:r>
            <a:r>
              <a:rPr lang="en-US" sz="1200" b="1" dirty="0">
                <a:ln w="5000" cmpd="sng">
                  <a:noFill/>
                  <a:prstDash val="solid"/>
                </a:ln>
                <a:solidFill>
                  <a:schemeClr val="accent1">
                    <a:lumMod val="60000"/>
                    <a:lumOff val="40000"/>
                  </a:schemeClr>
                </a:solidFill>
                <a:latin typeface="Liberation Serif" pitchFamily="18" charset="0"/>
              </a:rPr>
              <a:t> </a:t>
            </a:r>
            <a:r>
              <a:rPr lang="ru-RU" sz="1200" b="1" dirty="0">
                <a:ln w="5000" cmpd="sng">
                  <a:noFill/>
                  <a:prstDash val="solid"/>
                </a:ln>
                <a:solidFill>
                  <a:schemeClr val="accent1">
                    <a:lumMod val="60000"/>
                    <a:lumOff val="40000"/>
                  </a:schemeClr>
                </a:solidFill>
                <a:latin typeface="Liberation Serif" pitchFamily="18" charset="0"/>
              </a:rPr>
              <a:t> </a:t>
            </a:r>
            <a:r>
              <a:rPr lang="en-US" sz="1200" b="1" dirty="0">
                <a:ln w="5000" cmpd="sng">
                  <a:noFill/>
                  <a:prstDash val="solid"/>
                </a:ln>
                <a:solidFill>
                  <a:schemeClr val="accent1">
                    <a:lumMod val="60000"/>
                    <a:lumOff val="40000"/>
                  </a:schemeClr>
                </a:solidFill>
                <a:latin typeface="Liberation Serif" pitchFamily="18" charset="0"/>
              </a:rPr>
              <a:t>Archives </a:t>
            </a:r>
            <a:r>
              <a:rPr lang="fr-FR" sz="1200" b="1" dirty="0">
                <a:ln w="5000" cmpd="sng">
                  <a:noFill/>
                  <a:prstDash val="solid"/>
                </a:ln>
                <a:solidFill>
                  <a:schemeClr val="accent1">
                    <a:lumMod val="60000"/>
                    <a:lumOff val="40000"/>
                  </a:schemeClr>
                </a:solidFill>
                <a:latin typeface="Liberation Serif" pitchFamily="18" charset="0"/>
              </a:rPr>
              <a:t>régionales</a:t>
            </a:r>
            <a:r>
              <a:rPr lang="en-US" sz="1200" b="1" dirty="0">
                <a:ln w="5000" cmpd="sng">
                  <a:noFill/>
                  <a:prstDash val="solid"/>
                </a:ln>
                <a:solidFill>
                  <a:schemeClr val="accent1">
                    <a:lumMod val="60000"/>
                    <a:lumOff val="40000"/>
                  </a:schemeClr>
                </a:solidFill>
                <a:latin typeface="Liberation Serif" pitchFamily="18" charset="0"/>
              </a:rPr>
              <a:t> de Sverdlovsk  </a:t>
            </a:r>
            <a:r>
              <a:rPr lang="en-US" sz="1200" b="1" dirty="0" err="1">
                <a:ln w="5000" cmpd="sng">
                  <a:noFill/>
                  <a:prstDash val="solid"/>
                </a:ln>
                <a:solidFill>
                  <a:schemeClr val="accent1">
                    <a:lumMod val="60000"/>
                    <a:lumOff val="40000"/>
                  </a:schemeClr>
                </a:solidFill>
                <a:latin typeface="Liberation Serif" pitchFamily="18" charset="0"/>
              </a:rPr>
              <a:t>en</a:t>
            </a:r>
            <a:r>
              <a:rPr lang="ru-RU" sz="1200" b="1" dirty="0">
                <a:ln w="6350">
                  <a:noFill/>
                </a:ln>
                <a:solidFill>
                  <a:schemeClr val="accent1">
                    <a:lumMod val="60000"/>
                    <a:lumOff val="40000"/>
                  </a:schemeClr>
                </a:solidFill>
                <a:effectLst/>
                <a:latin typeface="Liberation Serif" pitchFamily="18" charset="0"/>
              </a:rPr>
              <a:t/>
            </a:r>
            <a:br>
              <a:rPr lang="ru-RU" sz="1200" b="1" dirty="0">
                <a:ln w="6350">
                  <a:noFill/>
                </a:ln>
                <a:solidFill>
                  <a:schemeClr val="accent1">
                    <a:lumMod val="60000"/>
                    <a:lumOff val="40000"/>
                  </a:schemeClr>
                </a:solidFill>
                <a:effectLst/>
                <a:latin typeface="Liberation Serif" pitchFamily="18" charset="0"/>
              </a:rPr>
            </a:br>
            <a:r>
              <a:rPr lang="ru-RU" sz="1200" b="1" dirty="0">
                <a:ln w="6350">
                  <a:noFill/>
                </a:ln>
                <a:solidFill>
                  <a:schemeClr val="accent1">
                    <a:lumMod val="60000"/>
                    <a:lumOff val="40000"/>
                  </a:schemeClr>
                </a:solidFill>
                <a:effectLst/>
                <a:latin typeface="Liberation Serif" pitchFamily="18" charset="0"/>
              </a:rPr>
              <a:t>1972 </a:t>
            </a:r>
            <a:r>
              <a:rPr lang="en-US" sz="1200" b="1" dirty="0">
                <a:ln w="6350">
                  <a:noFill/>
                </a:ln>
                <a:solidFill>
                  <a:schemeClr val="accent1">
                    <a:lumMod val="60000"/>
                    <a:lumOff val="40000"/>
                  </a:schemeClr>
                </a:solidFill>
                <a:effectLst/>
                <a:latin typeface="Liberation Serif" pitchFamily="18" charset="0"/>
              </a:rPr>
              <a:t>. Source:</a:t>
            </a:r>
            <a:r>
              <a:rPr lang="ru-RU" sz="1200" b="1" dirty="0">
                <a:ln w="6350">
                  <a:noFill/>
                </a:ln>
                <a:solidFill>
                  <a:schemeClr val="accent1">
                    <a:lumMod val="60000"/>
                    <a:lumOff val="40000"/>
                  </a:schemeClr>
                </a:solidFill>
                <a:effectLst/>
                <a:latin typeface="Liberation Serif" pitchFamily="18" charset="0"/>
              </a:rPr>
              <a:t/>
            </a:r>
            <a:br>
              <a:rPr lang="ru-RU" sz="1200" b="1" dirty="0">
                <a:ln w="6350">
                  <a:noFill/>
                </a:ln>
                <a:solidFill>
                  <a:schemeClr val="accent1">
                    <a:lumMod val="60000"/>
                    <a:lumOff val="40000"/>
                  </a:schemeClr>
                </a:solidFill>
                <a:effectLst/>
                <a:latin typeface="Liberation Serif" pitchFamily="18" charset="0"/>
              </a:rPr>
            </a:br>
            <a:r>
              <a:rPr lang="fr-FR" sz="1200" b="1" dirty="0">
                <a:ln w="6350">
                  <a:noFill/>
                </a:ln>
                <a:solidFill>
                  <a:schemeClr val="accent1">
                    <a:lumMod val="60000"/>
                    <a:lumOff val="40000"/>
                  </a:schemeClr>
                </a:solidFill>
                <a:latin typeface="Liberation Serif" pitchFamily="18" charset="0"/>
              </a:rPr>
              <a:t> Fonds № </a:t>
            </a:r>
            <a:r>
              <a:rPr lang="ru-RU" sz="1200" b="1" dirty="0">
                <a:ln w="6350">
                  <a:noFill/>
                </a:ln>
                <a:solidFill>
                  <a:schemeClr val="accent1">
                    <a:lumMod val="60000"/>
                    <a:lumOff val="40000"/>
                  </a:schemeClr>
                </a:solidFill>
                <a:effectLst/>
                <a:latin typeface="Liberation Serif" pitchFamily="18" charset="0"/>
              </a:rPr>
              <a:t>1</a:t>
            </a:r>
            <a:r>
              <a:rPr lang="en-US" sz="1200" b="1" dirty="0">
                <a:ln w="6350">
                  <a:noFill/>
                </a:ln>
                <a:solidFill>
                  <a:schemeClr val="accent1">
                    <a:lumMod val="60000"/>
                    <a:lumOff val="40000"/>
                  </a:schemeClr>
                </a:solidFill>
                <a:effectLst/>
                <a:latin typeface="Liberation Serif" pitchFamily="18" charset="0"/>
              </a:rPr>
              <a:t>,</a:t>
            </a:r>
            <a:r>
              <a:rPr lang="ru-RU" sz="1200" b="1" dirty="0">
                <a:ln w="6350">
                  <a:noFill/>
                </a:ln>
                <a:solidFill>
                  <a:schemeClr val="accent1">
                    <a:lumMod val="60000"/>
                    <a:lumOff val="40000"/>
                  </a:schemeClr>
                </a:solidFill>
                <a:effectLst/>
                <a:latin typeface="Liberation Serif" pitchFamily="18" charset="0"/>
              </a:rPr>
              <a:t> </a:t>
            </a:r>
            <a:r>
              <a:rPr lang="fr-FR" sz="1200" b="1" dirty="0">
                <a:ln w="6350">
                  <a:noFill/>
                </a:ln>
                <a:solidFill>
                  <a:schemeClr val="accent1">
                    <a:lumMod val="60000"/>
                    <a:lumOff val="40000"/>
                  </a:schemeClr>
                </a:solidFill>
                <a:latin typeface="Liberation Serif" pitchFamily="18" charset="0"/>
              </a:rPr>
              <a:t>Répertoire</a:t>
            </a:r>
            <a:r>
              <a:rPr lang="ru-RU" sz="1200" b="1" dirty="0">
                <a:ln w="6350">
                  <a:noFill/>
                </a:ln>
                <a:solidFill>
                  <a:schemeClr val="accent1">
                    <a:lumMod val="60000"/>
                    <a:lumOff val="40000"/>
                  </a:schemeClr>
                </a:solidFill>
                <a:effectLst/>
                <a:latin typeface="Liberation Serif" pitchFamily="18" charset="0"/>
              </a:rPr>
              <a:t> </a:t>
            </a:r>
            <a:r>
              <a:rPr lang="fr-FR" sz="1200" b="1" dirty="0">
                <a:ln w="6350">
                  <a:noFill/>
                </a:ln>
                <a:solidFill>
                  <a:schemeClr val="accent1">
                    <a:lumMod val="60000"/>
                    <a:lumOff val="40000"/>
                  </a:schemeClr>
                </a:solidFill>
                <a:latin typeface="Liberation Serif" pitchFamily="18" charset="0"/>
              </a:rPr>
              <a:t>№ </a:t>
            </a:r>
            <a:r>
              <a:rPr lang="ru-RU" sz="1200" b="1" dirty="0">
                <a:ln w="6350">
                  <a:noFill/>
                </a:ln>
                <a:solidFill>
                  <a:schemeClr val="accent1">
                    <a:lumMod val="60000"/>
                    <a:lumOff val="40000"/>
                  </a:schemeClr>
                </a:solidFill>
                <a:effectLst/>
                <a:latin typeface="Liberation Serif" pitchFamily="18" charset="0"/>
              </a:rPr>
              <a:t>23</a:t>
            </a:r>
            <a:r>
              <a:rPr lang="en-US" sz="1200" b="1" dirty="0">
                <a:ln w="6350">
                  <a:noFill/>
                </a:ln>
                <a:solidFill>
                  <a:schemeClr val="accent1">
                    <a:lumMod val="60000"/>
                    <a:lumOff val="40000"/>
                  </a:schemeClr>
                </a:solidFill>
                <a:effectLst/>
                <a:latin typeface="Liberation Serif" pitchFamily="18" charset="0"/>
              </a:rPr>
              <a:t>,</a:t>
            </a:r>
            <a:r>
              <a:rPr lang="ru-RU" sz="1200" b="1" dirty="0">
                <a:ln w="6350">
                  <a:noFill/>
                </a:ln>
                <a:solidFill>
                  <a:schemeClr val="accent1">
                    <a:lumMod val="60000"/>
                    <a:lumOff val="40000"/>
                  </a:schemeClr>
                </a:solidFill>
                <a:effectLst/>
                <a:latin typeface="Liberation Serif" pitchFamily="18" charset="0"/>
              </a:rPr>
              <a:t> </a:t>
            </a:r>
            <a:r>
              <a:rPr lang="en-US" sz="1200" b="1" dirty="0">
                <a:ln w="6350">
                  <a:noFill/>
                </a:ln>
                <a:latin typeface="Liberation Serif" pitchFamily="18" charset="0"/>
              </a:rPr>
              <a:t>article</a:t>
            </a:r>
            <a:r>
              <a:rPr lang="ru-RU" sz="1200" b="1" dirty="0">
                <a:ln w="6350">
                  <a:noFill/>
                </a:ln>
                <a:solidFill>
                  <a:schemeClr val="accent1">
                    <a:lumMod val="60000"/>
                    <a:lumOff val="40000"/>
                  </a:schemeClr>
                </a:solidFill>
                <a:effectLst/>
                <a:latin typeface="Liberation Serif" pitchFamily="18" charset="0"/>
              </a:rPr>
              <a:t> 335</a:t>
            </a:r>
            <a:r>
              <a:rPr lang="en-US" sz="1200" b="1" dirty="0">
                <a:ln w="6350">
                  <a:noFill/>
                </a:ln>
                <a:solidFill>
                  <a:schemeClr val="accent1">
                    <a:lumMod val="60000"/>
                    <a:lumOff val="40000"/>
                  </a:schemeClr>
                </a:solidFill>
                <a:effectLst/>
                <a:latin typeface="Liberation Serif" pitchFamily="18" charset="0"/>
              </a:rPr>
              <a:t>.</a:t>
            </a:r>
            <a:endParaRPr lang="ru-RU" sz="1200" b="1" dirty="0">
              <a:ln w="6350">
                <a:noFill/>
              </a:ln>
              <a:solidFill>
                <a:schemeClr val="accent1">
                  <a:lumMod val="60000"/>
                  <a:lumOff val="40000"/>
                </a:schemeClr>
              </a:solidFill>
              <a:effectLst/>
              <a:latin typeface="Liberation Serif" pitchFamily="18" charset="0"/>
            </a:endParaRPr>
          </a:p>
        </p:txBody>
      </p:sp>
      <p:sp>
        <p:nvSpPr>
          <p:cNvPr id="3" name="Содержимое 2"/>
          <p:cNvSpPr>
            <a:spLocks noGrp="1"/>
          </p:cNvSpPr>
          <p:nvPr>
            <p:ph idx="1"/>
          </p:nvPr>
        </p:nvSpPr>
        <p:spPr>
          <a:xfrm>
            <a:off x="214282" y="142853"/>
            <a:ext cx="8715436" cy="1500197"/>
          </a:xfrm>
        </p:spPr>
        <p:txBody>
          <a:bodyPr>
            <a:normAutofit/>
          </a:bodyPr>
          <a:lstStyle/>
          <a:p>
            <a:pPr marL="0" indent="0" algn="just">
              <a:spcBef>
                <a:spcPts val="0"/>
              </a:spcBef>
            </a:pPr>
            <a:r>
              <a:rPr lang="ru-RU" sz="2000" dirty="0">
                <a:ln w="6350">
                  <a:noFill/>
                </a:ln>
                <a:latin typeface="Liberation Serif" pitchFamily="18" charset="0"/>
              </a:rPr>
              <a:t> </a:t>
            </a:r>
            <a:r>
              <a:rPr lang="fr-FR" sz="2000" dirty="0">
                <a:ln w="6350">
                  <a:noFill/>
                </a:ln>
                <a:latin typeface="Liberation Serif" pitchFamily="18" charset="0"/>
              </a:rPr>
              <a:t>Ce service d’archives a été créé par la résolution du 1 er septembre 1919 de la Direction générale du Fonds d’archives. Il associe les fonctions d'une institution qui gère les archives courantes de la province et d’un dépôt d’archives historiques, qui collectent, conservent et met en valeur des documents historiques.</a:t>
            </a:r>
            <a:endParaRPr lang="ru-RU" sz="2000" dirty="0">
              <a:latin typeface="Liberation Serif" pitchFamily="18" charset="0"/>
            </a:endParaRPr>
          </a:p>
        </p:txBody>
      </p:sp>
      <p:pic>
        <p:nvPicPr>
          <p:cNvPr id="4" name="Picture 3"/>
          <p:cNvPicPr>
            <a:picLocks noChangeAspect="1" noChangeArrowheads="1"/>
          </p:cNvPicPr>
          <p:nvPr/>
        </p:nvPicPr>
        <p:blipFill>
          <a:blip r:embed="rId2" cstate="print"/>
          <a:srcRect/>
          <a:stretch>
            <a:fillRect/>
          </a:stretch>
        </p:blipFill>
        <p:spPr bwMode="auto">
          <a:xfrm>
            <a:off x="428596" y="2143116"/>
            <a:ext cx="4205291" cy="3071834"/>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5000628" y="1500174"/>
            <a:ext cx="3357586" cy="4262561"/>
          </a:xfrm>
          <a:prstGeom prst="rect">
            <a:avLst/>
          </a:prstGeom>
          <a:noFill/>
          <a:ln w="9525">
            <a:noFill/>
            <a:miter lim="800000"/>
            <a:headEnd/>
            <a:tailEnd/>
          </a:ln>
          <a:effectLst/>
        </p:spPr>
      </p:pic>
      <p:sp>
        <p:nvSpPr>
          <p:cNvPr id="7" name="Заголовок 1"/>
          <p:cNvSpPr txBox="1">
            <a:spLocks/>
          </p:cNvSpPr>
          <p:nvPr/>
        </p:nvSpPr>
        <p:spPr>
          <a:xfrm>
            <a:off x="4214810" y="5786454"/>
            <a:ext cx="4929190" cy="785794"/>
          </a:xfrm>
          <a:prstGeom prst="rect">
            <a:avLst/>
          </a:prstGeom>
        </p:spPr>
        <p:txBody>
          <a:bodyPr vert="horz" anchor="ctr">
            <a:noAutofit/>
          </a:bodyPr>
          <a:lstStyle/>
          <a:p>
            <a:pPr lvl="0" algn="ctr">
              <a:spcBef>
                <a:spcPct val="0"/>
              </a:spcBef>
              <a:defRPr/>
            </a:pPr>
            <a:r>
              <a:rPr lang="fr-FR" sz="1000" b="1" dirty="0">
                <a:ln w="6350">
                  <a:noFill/>
                </a:ln>
                <a:solidFill>
                  <a:schemeClr val="accent1">
                    <a:lumMod val="60000"/>
                    <a:lumOff val="40000"/>
                  </a:schemeClr>
                </a:solidFill>
                <a:effectLst>
                  <a:outerShdw blurRad="26000" dist="26000" dir="14500000" algn="tl" rotWithShape="0">
                    <a:srgbClr val="000000">
                      <a:alpha val="40000"/>
                    </a:srgbClr>
                  </a:outerShdw>
                </a:effectLst>
                <a:latin typeface="Liberation Serif" pitchFamily="18" charset="0"/>
                <a:ea typeface="+mj-ea"/>
                <a:cs typeface="+mj-cs"/>
              </a:rPr>
              <a:t>La résolution de la Direction générale du Fonds d’archives  portant  la création </a:t>
            </a:r>
          </a:p>
          <a:p>
            <a:pPr lvl="0" algn="ctr">
              <a:spcBef>
                <a:spcPct val="0"/>
              </a:spcBef>
              <a:defRPr/>
            </a:pPr>
            <a:r>
              <a:rPr lang="fr-FR" sz="1000" b="1" dirty="0">
                <a:ln w="6350">
                  <a:noFill/>
                </a:ln>
                <a:solidFill>
                  <a:schemeClr val="accent1">
                    <a:lumMod val="60000"/>
                    <a:lumOff val="40000"/>
                  </a:schemeClr>
                </a:solidFill>
                <a:effectLst>
                  <a:outerShdw blurRad="26000" dist="26000" dir="14500000" algn="tl" rotWithShape="0">
                    <a:srgbClr val="000000">
                      <a:alpha val="40000"/>
                    </a:srgbClr>
                  </a:outerShdw>
                </a:effectLst>
                <a:latin typeface="Liberation Serif" pitchFamily="18" charset="0"/>
                <a:ea typeface="+mj-ea"/>
                <a:cs typeface="+mj-cs"/>
              </a:rPr>
              <a:t>Du service d’Archives du gouvernorat d'Ekaterinbourg </a:t>
            </a:r>
            <a:r>
              <a:rPr lang="en-US" sz="1000" b="1" dirty="0">
                <a:ln w="6350">
                  <a:noFill/>
                </a:ln>
                <a:solidFill>
                  <a:schemeClr val="accent1">
                    <a:lumMod val="60000"/>
                    <a:lumOff val="40000"/>
                  </a:schemeClr>
                </a:solidFill>
                <a:effectLst>
                  <a:outerShdw blurRad="26000" dist="26000" dir="14500000" algn="tl" rotWithShape="0">
                    <a:srgbClr val="000000">
                      <a:alpha val="40000"/>
                    </a:srgbClr>
                  </a:outerShdw>
                </a:effectLst>
                <a:latin typeface="Liberation Serif" pitchFamily="18" charset="0"/>
                <a:ea typeface="+mj-ea"/>
                <a:cs typeface="+mj-cs"/>
              </a:rPr>
              <a:t>1er </a:t>
            </a:r>
            <a:r>
              <a:rPr lang="en-US" sz="1000" b="1" dirty="0" err="1">
                <a:ln w="6350">
                  <a:noFill/>
                </a:ln>
                <a:solidFill>
                  <a:schemeClr val="accent1">
                    <a:lumMod val="60000"/>
                    <a:lumOff val="40000"/>
                  </a:schemeClr>
                </a:solidFill>
                <a:effectLst>
                  <a:outerShdw blurRad="26000" dist="26000" dir="14500000" algn="tl" rotWithShape="0">
                    <a:srgbClr val="000000">
                      <a:alpha val="40000"/>
                    </a:srgbClr>
                  </a:outerShdw>
                </a:effectLst>
                <a:latin typeface="Liberation Serif" pitchFamily="18" charset="0"/>
                <a:ea typeface="+mj-ea"/>
                <a:cs typeface="+mj-cs"/>
              </a:rPr>
              <a:t>septembre</a:t>
            </a:r>
            <a:r>
              <a:rPr lang="en-US" sz="1000" b="1" dirty="0">
                <a:ln w="6350">
                  <a:noFill/>
                </a:ln>
                <a:solidFill>
                  <a:schemeClr val="accent1">
                    <a:lumMod val="60000"/>
                    <a:lumOff val="40000"/>
                  </a:schemeClr>
                </a:solidFill>
                <a:effectLst>
                  <a:outerShdw blurRad="26000" dist="26000" dir="14500000" algn="tl" rotWithShape="0">
                    <a:srgbClr val="000000">
                      <a:alpha val="40000"/>
                    </a:srgbClr>
                  </a:outerShdw>
                </a:effectLst>
                <a:latin typeface="Liberation Serif" pitchFamily="18" charset="0"/>
                <a:ea typeface="+mj-ea"/>
                <a:cs typeface="+mj-cs"/>
              </a:rPr>
              <a:t> 1919 № 165 </a:t>
            </a:r>
            <a:r>
              <a:rPr kumimoji="0" lang="ru-RU" sz="1000" b="1" i="0" u="none" strike="noStrike" kern="1200" cap="none" spc="0" normalizeH="0" baseline="0" noProof="0" dirty="0">
                <a:ln w="6350">
                  <a:noFill/>
                </a:ln>
                <a:solidFill>
                  <a:schemeClr val="accent1">
                    <a:lumMod val="60000"/>
                    <a:lumOff val="40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
            </a:r>
            <a:br>
              <a:rPr kumimoji="0" lang="ru-RU" sz="1000" b="1" i="0" u="none" strike="noStrike" kern="1200" cap="none" spc="0" normalizeH="0" baseline="0" noProof="0" dirty="0">
                <a:ln w="6350">
                  <a:noFill/>
                </a:ln>
                <a:solidFill>
                  <a:schemeClr val="accent1">
                    <a:lumMod val="60000"/>
                    <a:lumOff val="40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br>
            <a:r>
              <a:rPr lang="fr-FR"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Fonds № </a:t>
            </a:r>
            <a:r>
              <a:rPr lang="ru-RU"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kumimoji="0" lang="ru-RU"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10</a:t>
            </a:r>
            <a:r>
              <a:rPr kumimoji="0" lang="en-US"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a:t>
            </a:r>
            <a:r>
              <a:rPr kumimoji="0" lang="ru-RU"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 </a:t>
            </a:r>
            <a:r>
              <a:rPr lang="en-US"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0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kumimoji="0" lang="ru-RU"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10645</a:t>
            </a:r>
            <a:r>
              <a:rPr kumimoji="0" lang="en-US"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a:t>
            </a:r>
            <a:endParaRPr kumimoji="0" lang="ru-RU" sz="10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4"/>
            <a:ext cx="8929718" cy="1928826"/>
          </a:xfrm>
        </p:spPr>
        <p:txBody>
          <a:bodyPr>
            <a:noAutofit/>
          </a:bodyPr>
          <a:lstStyle/>
          <a:p>
            <a:pPr algn="just"/>
            <a:r>
              <a:rPr lang="fr-FR" sz="1600" dirty="0">
                <a:latin typeface="Liberation Serif" pitchFamily="18" charset="0"/>
              </a:rPr>
              <a:t>En 1867, Onisim Claire déménagea à Ekaterinbourg., car en 1861, une école pour garçons y fut ouvert et un poste de professeur de français devint vacant. Il a enseigné le français dans cette école (1867-1907),</a:t>
            </a:r>
            <a:r>
              <a:rPr lang="ru-RU" sz="1600" dirty="0">
                <a:latin typeface="Liberation Serif" pitchFamily="18" charset="0"/>
              </a:rPr>
              <a:t> </a:t>
            </a:r>
            <a:r>
              <a:rPr lang="fr-FR" sz="1600" dirty="0">
                <a:latin typeface="Liberation Serif" pitchFamily="18" charset="0"/>
              </a:rPr>
              <a:t>et dans une école non classique (1873-1878).</a:t>
            </a:r>
            <a:endParaRPr lang="ru-RU" sz="1600" dirty="0">
              <a:latin typeface="Liberation Serif" pitchFamily="18" charset="0"/>
            </a:endParaRPr>
          </a:p>
          <a:p>
            <a:pPr algn="just"/>
            <a:r>
              <a:rPr lang="fr-FR" sz="1600" dirty="0">
                <a:latin typeface="Liberation Serif" pitchFamily="18" charset="0"/>
              </a:rPr>
              <a:t>A l’école pour les garçons à l'initiative de O.E. </a:t>
            </a:r>
            <a:r>
              <a:rPr lang="fr-FR" sz="1600" dirty="0" err="1">
                <a:latin typeface="Liberation Serif" pitchFamily="18" charset="0"/>
              </a:rPr>
              <a:t>Kler</a:t>
            </a:r>
            <a:r>
              <a:rPr lang="fr-FR" sz="1600" dirty="0">
                <a:latin typeface="Liberation Serif" pitchFamily="18" charset="0"/>
              </a:rPr>
              <a:t> et autres professeurs avait été créée  la “Société des amateurs de science de l'Oural” et le musée d'histoire locale.</a:t>
            </a:r>
            <a:endParaRPr lang="ru-RU" sz="1600" dirty="0">
              <a:latin typeface="Liberation Serif" pitchFamily="18" charset="0"/>
            </a:endParaRPr>
          </a:p>
          <a:p>
            <a:pPr algn="just"/>
            <a:r>
              <a:rPr lang="fr-FR" sz="1600" dirty="0">
                <a:latin typeface="Liberation Serif" pitchFamily="18" charset="0"/>
              </a:rPr>
              <a:t>Jusqu'à sa mort en 1920, Onisim Egorovich était secrétaire permanent, puis président de la Société des amateurs de la science de l'Oural.</a:t>
            </a:r>
            <a:endParaRPr lang="ru-RU" sz="1600" dirty="0">
              <a:latin typeface="Liberation Serif"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2026782" y="1857364"/>
            <a:ext cx="5090436" cy="4135034"/>
          </a:xfrm>
          <a:prstGeom prst="rect">
            <a:avLst/>
          </a:prstGeom>
          <a:noFill/>
          <a:ln w="9525">
            <a:noFill/>
            <a:miter lim="800000"/>
            <a:headEnd/>
            <a:tailEnd/>
          </a:ln>
          <a:effectLst/>
        </p:spPr>
      </p:pic>
      <p:sp>
        <p:nvSpPr>
          <p:cNvPr id="6" name="TextBox 5"/>
          <p:cNvSpPr txBox="1"/>
          <p:nvPr/>
        </p:nvSpPr>
        <p:spPr>
          <a:xfrm>
            <a:off x="214282" y="6000768"/>
            <a:ext cx="8715436" cy="830997"/>
          </a:xfrm>
          <a:prstGeom prst="rect">
            <a:avLst/>
          </a:prstGeom>
          <a:noFill/>
        </p:spPr>
        <p:txBody>
          <a:bodyPr wrap="square" rtlCol="0">
            <a:spAutoFit/>
          </a:bodyPr>
          <a:lstStyle/>
          <a:p>
            <a:pPr algn="ctr"/>
            <a:r>
              <a:rPr lang="fr-FR" sz="16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Les professeurs de l’Ecole classique pour les garçons  à Ekaterinbourg</a:t>
            </a:r>
          </a:p>
          <a:p>
            <a:pPr algn="ctr"/>
            <a:r>
              <a:rPr lang="fr-FR" sz="16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(premier à  gauche dans le second rang - O. Claire)</a:t>
            </a:r>
            <a:endParaRPr lang="ru-RU" sz="16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ndParaRPr>
          </a:p>
          <a:p>
            <a:pPr algn="ctr"/>
            <a:r>
              <a:rPr lang="fr-FR"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140, </a:t>
            </a:r>
            <a:r>
              <a:rPr lang="fr-FR"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1</a:t>
            </a:r>
            <a:r>
              <a:rPr lang="en-US"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6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58</a:t>
            </a:r>
            <a:endParaRPr lang="ru-RU" sz="1600" b="1" dirty="0">
              <a:solidFill>
                <a:schemeClr val="accent1">
                  <a:lumMod val="60000"/>
                  <a:lumOff val="40000"/>
                </a:schemeClr>
              </a:solidFill>
              <a:latin typeface="Liberation Serif"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71414"/>
            <a:ext cx="4572032" cy="571504"/>
          </a:xfrm>
        </p:spPr>
        <p:txBody>
          <a:bodyPr>
            <a:noAutofit/>
          </a:bodyPr>
          <a:lstStyle/>
          <a:p>
            <a:pPr marL="0" algn="ctr"/>
            <a:r>
              <a:rPr lang="en-US" sz="2000" b="1" dirty="0">
                <a:ln w="6350">
                  <a:noFill/>
                </a:ln>
                <a:latin typeface="Liberation Serif" pitchFamily="18" charset="0"/>
              </a:rPr>
              <a:t>Documents en </a:t>
            </a:r>
            <a:r>
              <a:rPr lang="en-US" sz="2000" b="1" dirty="0" err="1">
                <a:ln w="6350">
                  <a:noFill/>
                </a:ln>
                <a:latin typeface="Liberation Serif" pitchFamily="18" charset="0"/>
              </a:rPr>
              <a:t>français</a:t>
            </a:r>
            <a:r>
              <a:rPr lang="ru-RU" sz="2000" b="1" dirty="0">
                <a:ln w="6350">
                  <a:noFill/>
                </a:ln>
                <a:latin typeface="Liberation Serif" pitchFamily="18" charset="0"/>
              </a:rPr>
              <a:t>: </a:t>
            </a:r>
          </a:p>
        </p:txBody>
      </p:sp>
      <p:sp>
        <p:nvSpPr>
          <p:cNvPr id="3" name="Содержимое 2"/>
          <p:cNvSpPr>
            <a:spLocks noGrp="1"/>
          </p:cNvSpPr>
          <p:nvPr>
            <p:ph idx="1"/>
          </p:nvPr>
        </p:nvSpPr>
        <p:spPr>
          <a:xfrm>
            <a:off x="0" y="642918"/>
            <a:ext cx="4714876" cy="5929354"/>
          </a:xfrm>
        </p:spPr>
        <p:txBody>
          <a:bodyPr>
            <a:noAutofit/>
          </a:bodyPr>
          <a:lstStyle/>
          <a:p>
            <a:pPr algn="just"/>
            <a:r>
              <a:rPr lang="fr-FR" sz="1800" dirty="0">
                <a:latin typeface="Liberation Serif" pitchFamily="18" charset="0"/>
              </a:rPr>
              <a:t>Alphabet(annuaire) des </a:t>
            </a:r>
            <a:r>
              <a:rPr lang="fr-FR" sz="1800" dirty="0" err="1">
                <a:latin typeface="Liberation Serif" pitchFamily="18" charset="0"/>
              </a:rPr>
              <a:t>letters</a:t>
            </a:r>
            <a:r>
              <a:rPr lang="fr-FR" sz="1800" dirty="0">
                <a:latin typeface="Liberation Serif" pitchFamily="18" charset="0"/>
              </a:rPr>
              <a:t> reçues  </a:t>
            </a:r>
            <a:r>
              <a:rPr lang="fr-FR" sz="1800" dirty="0" err="1">
                <a:latin typeface="Liberation Serif" pitchFamily="18" charset="0"/>
              </a:rPr>
              <a:t>O.E.Clerc</a:t>
            </a:r>
            <a:r>
              <a:rPr lang="fr-FR" sz="1800" dirty="0">
                <a:latin typeface="Liberation Serif" pitchFamily="18" charset="0"/>
              </a:rPr>
              <a:t> en anglais et français. 22 p.;</a:t>
            </a:r>
          </a:p>
          <a:p>
            <a:pPr algn="just"/>
            <a:r>
              <a:rPr lang="fr-FR" sz="1800" dirty="0">
                <a:latin typeface="Liberation Serif" pitchFamily="18" charset="0"/>
              </a:rPr>
              <a:t>Journal des dépenses ménagères de M.E. </a:t>
            </a:r>
            <a:r>
              <a:rPr lang="fr-FR" sz="1800" dirty="0" err="1">
                <a:latin typeface="Liberation Serif" pitchFamily="18" charset="0"/>
              </a:rPr>
              <a:t>Barnès</a:t>
            </a:r>
            <a:r>
              <a:rPr lang="fr-FR" sz="1800" dirty="0">
                <a:latin typeface="Liberation Serif" pitchFamily="18" charset="0"/>
              </a:rPr>
              <a:t>-Clerc (1893-1894), pour comparer les prix / en français. 95 p.;</a:t>
            </a:r>
          </a:p>
          <a:p>
            <a:pPr algn="just"/>
            <a:r>
              <a:rPr lang="fr-FR" sz="1800" dirty="0">
                <a:latin typeface="Liberation Serif" pitchFamily="18" charset="0"/>
              </a:rPr>
              <a:t>Factures et commandes étrangères d’ équipement pour les salle de cours de paléontologie et géologie dynamique de la Faculté des mines UPI (l'Université polytechnique de l'Oural), tome II / la plupart sont en allemand mais aussi en russe et très peu en français. 150p.;</a:t>
            </a:r>
          </a:p>
          <a:p>
            <a:pPr algn="just"/>
            <a:r>
              <a:rPr lang="fr-FR" sz="1800" dirty="0">
                <a:latin typeface="Liberation Serif" pitchFamily="18" charset="0"/>
              </a:rPr>
              <a:t>Lettres de [Claudon - </a:t>
            </a:r>
            <a:r>
              <a:rPr lang="fr-FR" sz="1800" dirty="0" err="1">
                <a:latin typeface="Liberation Serif" pitchFamily="18" charset="0"/>
              </a:rPr>
              <a:t>Faccio</a:t>
            </a:r>
            <a:r>
              <a:rPr lang="fr-FR" sz="1800" dirty="0">
                <a:latin typeface="Liberation Serif" pitchFamily="18" charset="0"/>
              </a:rPr>
              <a:t>] en français.;</a:t>
            </a:r>
          </a:p>
          <a:p>
            <a:pPr algn="just"/>
            <a:r>
              <a:rPr lang="fr-FR" sz="1800" dirty="0">
                <a:latin typeface="Liberation Serif" pitchFamily="18" charset="0"/>
              </a:rPr>
              <a:t>Copies des ouvrages imprimés de V.O. Clerc en helminthologie. Deux documents sont en français. 170 p.;</a:t>
            </a:r>
          </a:p>
          <a:p>
            <a:pPr algn="just"/>
            <a:r>
              <a:rPr lang="fr-FR" sz="1800" dirty="0">
                <a:latin typeface="Liberation Serif" pitchFamily="18" charset="0"/>
              </a:rPr>
              <a:t>Copies des ouvrages imprimés de V.O. Clerc sur le thème </a:t>
            </a:r>
            <a:r>
              <a:rPr lang="fr-FR" sz="1800" dirty="0" err="1">
                <a:latin typeface="Liberation Serif" pitchFamily="18" charset="0"/>
              </a:rPr>
              <a:t>insects</a:t>
            </a:r>
            <a:r>
              <a:rPr lang="fr-FR" sz="1800" dirty="0">
                <a:latin typeface="Liberation Serif" pitchFamily="18" charset="0"/>
              </a:rPr>
              <a:t>. Un document est en français. 5 p.;</a:t>
            </a:r>
          </a:p>
        </p:txBody>
      </p:sp>
      <p:pic>
        <p:nvPicPr>
          <p:cNvPr id="4098" name="Picture 2"/>
          <p:cNvPicPr>
            <a:picLocks noChangeAspect="1" noChangeArrowheads="1"/>
          </p:cNvPicPr>
          <p:nvPr/>
        </p:nvPicPr>
        <p:blipFill>
          <a:blip r:embed="rId2" cstate="print"/>
          <a:srcRect/>
          <a:stretch>
            <a:fillRect/>
          </a:stretch>
        </p:blipFill>
        <p:spPr bwMode="auto">
          <a:xfrm>
            <a:off x="5508738" y="153364"/>
            <a:ext cx="2706600" cy="5990280"/>
          </a:xfrm>
          <a:prstGeom prst="rect">
            <a:avLst/>
          </a:prstGeom>
          <a:noFill/>
          <a:ln w="9525">
            <a:noFill/>
            <a:miter lim="800000"/>
            <a:headEnd/>
            <a:tailEnd/>
          </a:ln>
          <a:effectLst/>
        </p:spPr>
      </p:pic>
      <p:sp>
        <p:nvSpPr>
          <p:cNvPr id="5" name="TextBox 4"/>
          <p:cNvSpPr txBox="1"/>
          <p:nvPr/>
        </p:nvSpPr>
        <p:spPr>
          <a:xfrm>
            <a:off x="5331633" y="6119336"/>
            <a:ext cx="3169457" cy="523220"/>
          </a:xfrm>
          <a:prstGeom prst="rect">
            <a:avLst/>
          </a:prstGeom>
          <a:noFill/>
        </p:spPr>
        <p:txBody>
          <a:bodyPr wrap="none" rtlCol="0">
            <a:spAutoFit/>
          </a:bodyPr>
          <a:lstStyle/>
          <a:p>
            <a:pPr algn="ct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Alphabet(</a:t>
            </a: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annuaire</a:t>
            </a: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a:t>
            </a: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sur</a:t>
            </a: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les letters </a:t>
            </a: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reçues</a:t>
            </a: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a:t>
            </a:r>
            <a:endParaRPr lang="ru-RU"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endParaRPr>
          </a:p>
          <a:p>
            <a:pPr algn="ct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O.E.Clerc</a:t>
            </a: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en </a:t>
            </a: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anglais</a:t>
            </a:r>
            <a:r>
              <a:rPr lang="en-US"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et </a:t>
            </a:r>
            <a:r>
              <a:rPr lang="en-US" sz="1400" dirty="0" err="1">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français</a:t>
            </a:r>
            <a:endParaRPr lang="ru-RU" sz="1400"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8786874" cy="571504"/>
          </a:xfrm>
        </p:spPr>
        <p:txBody>
          <a:bodyPr>
            <a:noAutofit/>
          </a:bodyPr>
          <a:lstStyle/>
          <a:p>
            <a:pPr algn="ctr"/>
            <a:r>
              <a:rPr lang="en-US" sz="2000" b="1" dirty="0">
                <a:ln w="6350">
                  <a:noFill/>
                </a:ln>
                <a:latin typeface="Liberation Serif" pitchFamily="18" charset="0"/>
              </a:rPr>
              <a:t>Documents en </a:t>
            </a:r>
            <a:r>
              <a:rPr lang="en-US" sz="2000" b="1" dirty="0" err="1">
                <a:ln w="6350">
                  <a:noFill/>
                </a:ln>
                <a:latin typeface="Liberation Serif" pitchFamily="18" charset="0"/>
              </a:rPr>
              <a:t>français</a:t>
            </a:r>
            <a:r>
              <a:rPr lang="ru-RU" sz="2000" b="1" dirty="0">
                <a:ln w="6350">
                  <a:noFill/>
                </a:ln>
                <a:latin typeface="Liberation Serif" pitchFamily="18" charset="0"/>
              </a:rPr>
              <a:t>: </a:t>
            </a:r>
          </a:p>
        </p:txBody>
      </p:sp>
      <p:sp>
        <p:nvSpPr>
          <p:cNvPr id="3" name="Содержимое 2"/>
          <p:cNvSpPr>
            <a:spLocks noGrp="1"/>
          </p:cNvSpPr>
          <p:nvPr>
            <p:ph idx="1"/>
          </p:nvPr>
        </p:nvSpPr>
        <p:spPr>
          <a:xfrm>
            <a:off x="0" y="785794"/>
            <a:ext cx="8929718" cy="4071966"/>
          </a:xfrm>
        </p:spPr>
        <p:txBody>
          <a:bodyPr>
            <a:noAutofit/>
          </a:bodyPr>
          <a:lstStyle/>
          <a:p>
            <a:pPr algn="just"/>
            <a:r>
              <a:rPr lang="en-US" sz="2000" dirty="0">
                <a:latin typeface="Liberation Serif" pitchFamily="18" charset="0"/>
              </a:rPr>
              <a:t>Copies des </a:t>
            </a:r>
            <a:r>
              <a:rPr lang="en-US" sz="2000" dirty="0" err="1">
                <a:latin typeface="Liberation Serif" pitchFamily="18" charset="0"/>
              </a:rPr>
              <a:t>ouvrages</a:t>
            </a:r>
            <a:r>
              <a:rPr lang="en-US" sz="2000" dirty="0">
                <a:latin typeface="Liberation Serif" pitchFamily="18" charset="0"/>
              </a:rPr>
              <a:t> </a:t>
            </a:r>
            <a:r>
              <a:rPr lang="en-US" sz="2000" dirty="0" err="1">
                <a:latin typeface="Liberation Serif" pitchFamily="18" charset="0"/>
              </a:rPr>
              <a:t>imprimés</a:t>
            </a:r>
            <a:r>
              <a:rPr lang="en-US" sz="2000" dirty="0">
                <a:latin typeface="Liberation Serif" pitchFamily="18" charset="0"/>
              </a:rPr>
              <a:t> de V.O. Clerc sur </a:t>
            </a:r>
            <a:r>
              <a:rPr lang="en-US" sz="2000" dirty="0" err="1">
                <a:latin typeface="Liberation Serif" pitchFamily="18" charset="0"/>
              </a:rPr>
              <a:t>géologie</a:t>
            </a:r>
            <a:r>
              <a:rPr lang="en-US" sz="2000" i="1" dirty="0">
                <a:latin typeface="Liberation Serif" pitchFamily="18" charset="0"/>
              </a:rPr>
              <a:t> </a:t>
            </a:r>
            <a:r>
              <a:rPr lang="en-US" sz="2000" dirty="0">
                <a:latin typeface="Liberation Serif" pitchFamily="18" charset="0"/>
              </a:rPr>
              <a:t>et </a:t>
            </a:r>
            <a:r>
              <a:rPr lang="en-US" sz="2000" dirty="0" err="1">
                <a:latin typeface="Liberation Serif" pitchFamily="18" charset="0"/>
              </a:rPr>
              <a:t>hydrogéologie</a:t>
            </a:r>
            <a:r>
              <a:rPr lang="en-US" sz="2000" dirty="0">
                <a:latin typeface="Liberation Serif" pitchFamily="18" charset="0"/>
              </a:rPr>
              <a:t>. </a:t>
            </a:r>
            <a:r>
              <a:rPr lang="en-US" sz="2000" dirty="0" err="1">
                <a:latin typeface="Liberation Serif" pitchFamily="18" charset="0"/>
              </a:rPr>
              <a:t>Deux</a:t>
            </a:r>
            <a:r>
              <a:rPr lang="en-US" sz="2000" dirty="0">
                <a:latin typeface="Liberation Serif" pitchFamily="18" charset="0"/>
              </a:rPr>
              <a:t> documents </a:t>
            </a:r>
            <a:r>
              <a:rPr lang="en-US" sz="2000" dirty="0" err="1">
                <a:latin typeface="Liberation Serif" pitchFamily="18" charset="0"/>
              </a:rPr>
              <a:t>sont</a:t>
            </a:r>
            <a:r>
              <a:rPr lang="en-US" sz="2000" dirty="0">
                <a:latin typeface="Liberation Serif" pitchFamily="18" charset="0"/>
              </a:rPr>
              <a:t> en </a:t>
            </a:r>
            <a:r>
              <a:rPr lang="en-US" sz="2000" dirty="0" err="1">
                <a:latin typeface="Liberation Serif" pitchFamily="18" charset="0"/>
              </a:rPr>
              <a:t>russe</a:t>
            </a:r>
            <a:r>
              <a:rPr lang="en-US" sz="2000" dirty="0">
                <a:latin typeface="Liberation Serif" pitchFamily="18" charset="0"/>
              </a:rPr>
              <a:t> et en </a:t>
            </a:r>
            <a:r>
              <a:rPr lang="en-US" sz="2000" dirty="0" err="1">
                <a:latin typeface="Liberation Serif" pitchFamily="18" charset="0"/>
              </a:rPr>
              <a:t>français</a:t>
            </a:r>
            <a:r>
              <a:rPr lang="en-US" sz="2000" dirty="0">
                <a:latin typeface="Liberation Serif" pitchFamily="18" charset="0"/>
              </a:rPr>
              <a:t>. 33 p.</a:t>
            </a:r>
            <a:r>
              <a:rPr lang="ru-RU" sz="2000" dirty="0">
                <a:latin typeface="Liberation Serif" pitchFamily="18" charset="0"/>
              </a:rPr>
              <a:t>;</a:t>
            </a:r>
          </a:p>
          <a:p>
            <a:pPr algn="just"/>
            <a:r>
              <a:rPr lang="en-US" sz="2000" dirty="0">
                <a:latin typeface="Liberation Serif" pitchFamily="18" charset="0"/>
              </a:rPr>
              <a:t>Copies des </a:t>
            </a:r>
            <a:r>
              <a:rPr lang="en-US" sz="2000" dirty="0" err="1">
                <a:latin typeface="Liberation Serif" pitchFamily="18" charset="0"/>
              </a:rPr>
              <a:t>ouvrages</a:t>
            </a:r>
            <a:r>
              <a:rPr lang="en-US" sz="2000" dirty="0">
                <a:latin typeface="Liberation Serif" pitchFamily="18" charset="0"/>
              </a:rPr>
              <a:t> </a:t>
            </a:r>
            <a:r>
              <a:rPr lang="en-US" sz="2000" dirty="0" err="1">
                <a:latin typeface="Liberation Serif" pitchFamily="18" charset="0"/>
              </a:rPr>
              <a:t>imprimés</a:t>
            </a:r>
            <a:r>
              <a:rPr lang="en-US" sz="2000" dirty="0">
                <a:latin typeface="Liberation Serif" pitchFamily="18" charset="0"/>
              </a:rPr>
              <a:t> de V.O. </a:t>
            </a:r>
            <a:r>
              <a:rPr lang="en-US" sz="2000" dirty="0" err="1">
                <a:latin typeface="Liberation Serif" pitchFamily="18" charset="0"/>
              </a:rPr>
              <a:t>Clerc</a:t>
            </a:r>
            <a:r>
              <a:rPr lang="en-US" sz="2000" dirty="0">
                <a:latin typeface="Liberation Serif" pitchFamily="18" charset="0"/>
              </a:rPr>
              <a:t> </a:t>
            </a:r>
            <a:r>
              <a:rPr lang="en-US" sz="2000" dirty="0" err="1">
                <a:latin typeface="Liberation Serif" pitchFamily="18" charset="0"/>
              </a:rPr>
              <a:t>sur</a:t>
            </a:r>
            <a:r>
              <a:rPr lang="en-US" sz="2000" dirty="0">
                <a:latin typeface="Liberation Serif" pitchFamily="18" charset="0"/>
              </a:rPr>
              <a:t> la </a:t>
            </a:r>
            <a:r>
              <a:rPr lang="en-US" sz="2000" dirty="0" err="1">
                <a:latin typeface="Liberation Serif" pitchFamily="18" charset="0"/>
              </a:rPr>
              <a:t>pêche</a:t>
            </a:r>
            <a:r>
              <a:rPr lang="en-US" sz="2000" dirty="0">
                <a:latin typeface="Liberation Serif" pitchFamily="18" charset="0"/>
              </a:rPr>
              <a:t> et la </a:t>
            </a:r>
            <a:r>
              <a:rPr lang="en-US" sz="2000" dirty="0" err="1">
                <a:latin typeface="Liberation Serif" pitchFamily="18" charset="0"/>
              </a:rPr>
              <a:t>pisciculture</a:t>
            </a:r>
            <a:r>
              <a:rPr lang="en-US" sz="2000" dirty="0">
                <a:latin typeface="Liberation Serif" pitchFamily="18" charset="0"/>
              </a:rPr>
              <a:t>. Un document </a:t>
            </a:r>
            <a:r>
              <a:rPr lang="en-US" sz="2000" dirty="0" err="1">
                <a:latin typeface="Liberation Serif" pitchFamily="18" charset="0"/>
              </a:rPr>
              <a:t>est</a:t>
            </a:r>
            <a:r>
              <a:rPr lang="en-US" sz="2000" dirty="0">
                <a:latin typeface="Liberation Serif" pitchFamily="18" charset="0"/>
              </a:rPr>
              <a:t> en </a:t>
            </a:r>
            <a:r>
              <a:rPr lang="en-US" sz="2000" dirty="0" err="1">
                <a:latin typeface="Liberation Serif" pitchFamily="18" charset="0"/>
              </a:rPr>
              <a:t>français</a:t>
            </a:r>
            <a:r>
              <a:rPr lang="en-US" sz="2000" dirty="0">
                <a:latin typeface="Liberation Serif" pitchFamily="18" charset="0"/>
              </a:rPr>
              <a:t>. 203 p.</a:t>
            </a:r>
            <a:r>
              <a:rPr lang="ru-RU" sz="2000" dirty="0">
                <a:latin typeface="Liberation Serif" pitchFamily="18" charset="0"/>
              </a:rPr>
              <a:t>;</a:t>
            </a:r>
          </a:p>
          <a:p>
            <a:pPr algn="just"/>
            <a:r>
              <a:rPr lang="en-US" sz="2000" dirty="0">
                <a:latin typeface="Liberation Serif" pitchFamily="18" charset="0"/>
              </a:rPr>
              <a:t>Copies des </a:t>
            </a:r>
            <a:r>
              <a:rPr lang="en-US" sz="2000" dirty="0" err="1">
                <a:latin typeface="Liberation Serif" pitchFamily="18" charset="0"/>
              </a:rPr>
              <a:t>ouvrages</a:t>
            </a:r>
            <a:r>
              <a:rPr lang="en-US" sz="2000" dirty="0">
                <a:latin typeface="Liberation Serif" pitchFamily="18" charset="0"/>
              </a:rPr>
              <a:t> </a:t>
            </a:r>
            <a:r>
              <a:rPr lang="en-US" sz="2000" dirty="0" err="1">
                <a:latin typeface="Liberation Serif" pitchFamily="18" charset="0"/>
              </a:rPr>
              <a:t>imprimés</a:t>
            </a:r>
            <a:r>
              <a:rPr lang="en-US" sz="2000" dirty="0">
                <a:latin typeface="Liberation Serif" pitchFamily="18" charset="0"/>
              </a:rPr>
              <a:t> de V.O. </a:t>
            </a:r>
            <a:r>
              <a:rPr lang="en-US" sz="2000" dirty="0" err="1">
                <a:latin typeface="Liberation Serif" pitchFamily="18" charset="0"/>
              </a:rPr>
              <a:t>Clerc</a:t>
            </a:r>
            <a:r>
              <a:rPr lang="en-US" sz="2000" dirty="0">
                <a:latin typeface="Liberation Serif" pitchFamily="18" charset="0"/>
              </a:rPr>
              <a:t> </a:t>
            </a:r>
            <a:r>
              <a:rPr lang="en-US" sz="2000" dirty="0" err="1">
                <a:latin typeface="Liberation Serif" pitchFamily="18" charset="0"/>
              </a:rPr>
              <a:t>sur</a:t>
            </a:r>
            <a:r>
              <a:rPr lang="en-US" sz="2000" dirty="0">
                <a:latin typeface="Liberation Serif" pitchFamily="18" charset="0"/>
              </a:rPr>
              <a:t> la </a:t>
            </a:r>
            <a:r>
              <a:rPr lang="en-US" sz="2000" dirty="0" err="1">
                <a:latin typeface="Liberation Serif" pitchFamily="18" charset="0"/>
              </a:rPr>
              <a:t>médecine</a:t>
            </a:r>
            <a:r>
              <a:rPr lang="en-US" sz="2000" dirty="0">
                <a:latin typeface="Liberation Serif" pitchFamily="18" charset="0"/>
              </a:rPr>
              <a:t> </a:t>
            </a:r>
            <a:r>
              <a:rPr lang="en-US" sz="2000" dirty="0" err="1">
                <a:latin typeface="Liberation Serif" pitchFamily="18" charset="0"/>
              </a:rPr>
              <a:t>théorique</a:t>
            </a:r>
            <a:r>
              <a:rPr lang="en-US" sz="2000" dirty="0">
                <a:latin typeface="Liberation Serif" pitchFamily="18" charset="0"/>
              </a:rPr>
              <a:t> et la </a:t>
            </a:r>
            <a:r>
              <a:rPr lang="en-US" sz="2000" dirty="0" err="1">
                <a:latin typeface="Liberation Serif" pitchFamily="18" charset="0"/>
              </a:rPr>
              <a:t>pratique</a:t>
            </a:r>
            <a:r>
              <a:rPr lang="en-US" sz="2000" dirty="0">
                <a:latin typeface="Liberation Serif" pitchFamily="18" charset="0"/>
              </a:rPr>
              <a:t> de </a:t>
            </a:r>
            <a:r>
              <a:rPr lang="en-US" sz="2000" dirty="0" err="1">
                <a:latin typeface="Liberation Serif" pitchFamily="18" charset="0"/>
              </a:rPr>
              <a:t>laboratoire</a:t>
            </a:r>
            <a:r>
              <a:rPr lang="en-US" sz="2000" dirty="0">
                <a:latin typeface="Liberation Serif" pitchFamily="18" charset="0"/>
              </a:rPr>
              <a:t>. Un document </a:t>
            </a:r>
            <a:r>
              <a:rPr lang="en-US" sz="2000" dirty="0" err="1">
                <a:latin typeface="Liberation Serif" pitchFamily="18" charset="0"/>
              </a:rPr>
              <a:t>est</a:t>
            </a:r>
            <a:r>
              <a:rPr lang="en-US" sz="2000" dirty="0">
                <a:latin typeface="Liberation Serif" pitchFamily="18" charset="0"/>
              </a:rPr>
              <a:t> en allemande et </a:t>
            </a:r>
            <a:r>
              <a:rPr lang="en-US" sz="2000" dirty="0" err="1">
                <a:latin typeface="Liberation Serif" pitchFamily="18" charset="0"/>
              </a:rPr>
              <a:t>deux</a:t>
            </a:r>
            <a:r>
              <a:rPr lang="en-US" sz="2000" dirty="0">
                <a:latin typeface="Liberation Serif" pitchFamily="18" charset="0"/>
              </a:rPr>
              <a:t> </a:t>
            </a:r>
            <a:r>
              <a:rPr lang="en-US" sz="2000" dirty="0" err="1">
                <a:latin typeface="Liberation Serif" pitchFamily="18" charset="0"/>
              </a:rPr>
              <a:t>sont</a:t>
            </a:r>
            <a:r>
              <a:rPr lang="en-US" sz="2000" dirty="0">
                <a:latin typeface="Liberation Serif" pitchFamily="18" charset="0"/>
              </a:rPr>
              <a:t> en </a:t>
            </a:r>
            <a:r>
              <a:rPr lang="en-US" sz="2000" dirty="0" err="1">
                <a:latin typeface="Liberation Serif" pitchFamily="18" charset="0"/>
              </a:rPr>
              <a:t>français</a:t>
            </a:r>
            <a:r>
              <a:rPr lang="en-US" sz="2000" dirty="0">
                <a:latin typeface="Liberation Serif" pitchFamily="18" charset="0"/>
              </a:rPr>
              <a:t>. 70p.</a:t>
            </a:r>
            <a:r>
              <a:rPr lang="ru-RU" sz="2000" dirty="0">
                <a:latin typeface="Liberation Serif" pitchFamily="18" charset="0"/>
              </a:rPr>
              <a:t>;</a:t>
            </a:r>
          </a:p>
          <a:p>
            <a:pPr algn="just"/>
            <a:r>
              <a:rPr lang="en-US" sz="2000" dirty="0">
                <a:latin typeface="Liberation Serif" pitchFamily="18" charset="0"/>
              </a:rPr>
              <a:t>Letters de V.O. </a:t>
            </a:r>
            <a:r>
              <a:rPr lang="en-US" sz="2000" dirty="0" err="1">
                <a:latin typeface="Liberation Serif" pitchFamily="18" charset="0"/>
              </a:rPr>
              <a:t>Clerc</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a:t>
            </a:r>
            <a:r>
              <a:rPr lang="ru-RU" sz="2000" dirty="0">
                <a:latin typeface="Liberation Serif" pitchFamily="18" charset="0"/>
              </a:rPr>
              <a:t>;</a:t>
            </a:r>
          </a:p>
          <a:p>
            <a:pPr algn="just"/>
            <a:r>
              <a:rPr lang="en-US" sz="2000" dirty="0">
                <a:latin typeface="Liberation Serif" pitchFamily="18" charset="0"/>
              </a:rPr>
              <a:t>Libretto pour opera S</a:t>
            </a:r>
            <a:r>
              <a:rPr lang="ru-RU" sz="2000" dirty="0">
                <a:latin typeface="Liberation Serif" pitchFamily="18" charset="0"/>
              </a:rPr>
              <a:t>-</a:t>
            </a:r>
            <a:r>
              <a:rPr lang="en-US" sz="2000" dirty="0">
                <a:latin typeface="Liberation Serif" pitchFamily="18" charset="0"/>
              </a:rPr>
              <a:t>I Hertz</a:t>
            </a:r>
            <a:r>
              <a:rPr lang="ru-RU" sz="2000" dirty="0">
                <a:latin typeface="Liberation Serif" pitchFamily="18" charset="0"/>
              </a:rPr>
              <a:t> «</a:t>
            </a:r>
            <a:r>
              <a:rPr lang="en-US" sz="2000" dirty="0">
                <a:latin typeface="Liberation Serif" pitchFamily="18" charset="0"/>
              </a:rPr>
              <a:t>la </a:t>
            </a:r>
            <a:r>
              <a:rPr lang="en-US" sz="2000" dirty="0" err="1">
                <a:latin typeface="Liberation Serif" pitchFamily="18" charset="0"/>
              </a:rPr>
              <a:t>Reine</a:t>
            </a:r>
            <a:r>
              <a:rPr lang="en-US" sz="2000" dirty="0">
                <a:latin typeface="Liberation Serif" pitchFamily="18" charset="0"/>
              </a:rPr>
              <a:t> </a:t>
            </a:r>
            <a:r>
              <a:rPr lang="en-US" sz="2000" dirty="0" err="1">
                <a:latin typeface="Liberation Serif" pitchFamily="18" charset="0"/>
              </a:rPr>
              <a:t>det</a:t>
            </a:r>
            <a:r>
              <a:rPr lang="en-US" sz="2000" dirty="0">
                <a:latin typeface="Liberation Serif" pitchFamily="18" charset="0"/>
              </a:rPr>
              <a:t> </a:t>
            </a:r>
            <a:r>
              <a:rPr lang="en-US" sz="2000" dirty="0" err="1">
                <a:latin typeface="Liberation Serif" pitchFamily="18" charset="0"/>
              </a:rPr>
              <a:t>Elfes</a:t>
            </a:r>
            <a:r>
              <a:rPr lang="ru-RU" sz="2000" dirty="0">
                <a:latin typeface="Liberation Serif" pitchFamily="18" charset="0"/>
              </a:rPr>
              <a:t>». </a:t>
            </a:r>
            <a:r>
              <a:rPr lang="en-US" sz="2000" dirty="0" err="1">
                <a:latin typeface="Liberation Serif" pitchFamily="18" charset="0"/>
              </a:rPr>
              <a:t>Traduction</a:t>
            </a:r>
            <a:r>
              <a:rPr lang="en-US" sz="2000" dirty="0">
                <a:latin typeface="Liberation Serif" pitchFamily="18" charset="0"/>
              </a:rPr>
              <a:t> de O.V. </a:t>
            </a:r>
            <a:r>
              <a:rPr lang="en-US" sz="2000" dirty="0" err="1">
                <a:latin typeface="Liberation Serif" pitchFamily="18" charset="0"/>
              </a:rPr>
              <a:t>Clerc</a:t>
            </a:r>
            <a:r>
              <a:rPr lang="en-US" sz="2000" dirty="0">
                <a:latin typeface="Liberation Serif" pitchFamily="18" charset="0"/>
              </a:rPr>
              <a:t> en </a:t>
            </a:r>
            <a:r>
              <a:rPr lang="en-US" sz="2000" dirty="0" err="1">
                <a:latin typeface="Liberation Serif" pitchFamily="18" charset="0"/>
              </a:rPr>
              <a:t>anglais</a:t>
            </a:r>
            <a:r>
              <a:rPr lang="en-US" sz="2000" dirty="0">
                <a:latin typeface="Liberation Serif" pitchFamily="18" charset="0"/>
              </a:rPr>
              <a:t> et </a:t>
            </a:r>
            <a:r>
              <a:rPr lang="en-US" sz="2000" dirty="0" err="1">
                <a:latin typeface="Liberation Serif" pitchFamily="18" charset="0"/>
              </a:rPr>
              <a:t>français</a:t>
            </a:r>
            <a:r>
              <a:rPr lang="en-US" sz="2000" dirty="0">
                <a:latin typeface="Liberation Serif" pitchFamily="18" charset="0"/>
              </a:rPr>
              <a:t> (2 brochures). </a:t>
            </a:r>
            <a:r>
              <a:rPr lang="en-US" sz="2000" dirty="0" err="1">
                <a:latin typeface="Liberation Serif" pitchFamily="18" charset="0"/>
              </a:rPr>
              <a:t>Tirées</a:t>
            </a:r>
            <a:r>
              <a:rPr lang="en-US" sz="2000" dirty="0">
                <a:latin typeface="Liberation Serif" pitchFamily="18" charset="0"/>
              </a:rPr>
              <a:t> à </a:t>
            </a:r>
            <a:r>
              <a:rPr lang="en-US" sz="2000" dirty="0" err="1">
                <a:latin typeface="Liberation Serif" pitchFamily="18" charset="0"/>
              </a:rPr>
              <a:t>Ekaterinbourg</a:t>
            </a:r>
            <a:r>
              <a:rPr lang="en-US" sz="2000" dirty="0">
                <a:latin typeface="Liberation Serif" pitchFamily="18" charset="0"/>
              </a:rPr>
              <a:t>, la </a:t>
            </a:r>
            <a:r>
              <a:rPr lang="en-US" sz="2000" dirty="0" err="1">
                <a:latin typeface="Liberation Serif" pitchFamily="18" charset="0"/>
              </a:rPr>
              <a:t>typographie</a:t>
            </a:r>
            <a:r>
              <a:rPr lang="en-US" sz="2000" dirty="0">
                <a:latin typeface="Liberation Serif" pitchFamily="18" charset="0"/>
              </a:rPr>
              <a:t> de A. </a:t>
            </a:r>
            <a:r>
              <a:rPr lang="en-US" sz="2000" dirty="0" err="1">
                <a:latin typeface="Liberation Serif" pitchFamily="18" charset="0"/>
              </a:rPr>
              <a:t>Veltz</a:t>
            </a:r>
            <a:r>
              <a:rPr lang="en-US" sz="2000" dirty="0">
                <a:latin typeface="Liberation Serif" pitchFamily="18" charset="0"/>
              </a:rPr>
              <a:t>, 1909. / 27p.</a:t>
            </a:r>
            <a:r>
              <a:rPr lang="ru-RU" sz="2000" dirty="0">
                <a:latin typeface="Liberation Serif" pitchFamily="18" charset="0"/>
              </a:rPr>
              <a:t>;</a:t>
            </a:r>
          </a:p>
          <a:p>
            <a:pPr algn="just"/>
            <a:r>
              <a:rPr lang="en-US" sz="2000" dirty="0" err="1">
                <a:latin typeface="Liberation Serif" pitchFamily="18" charset="0"/>
              </a:rPr>
              <a:t>Lettres</a:t>
            </a:r>
            <a:r>
              <a:rPr lang="en-US" sz="2000" dirty="0">
                <a:latin typeface="Liberation Serif" pitchFamily="18" charset="0"/>
              </a:rPr>
              <a:t> de [</a:t>
            </a:r>
            <a:r>
              <a:rPr lang="en-US" sz="2000" dirty="0" err="1">
                <a:latin typeface="Liberation Serif" pitchFamily="18" charset="0"/>
              </a:rPr>
              <a:t>Claudon</a:t>
            </a:r>
            <a:r>
              <a:rPr lang="en-US" sz="2000" dirty="0">
                <a:latin typeface="Liberation Serif" pitchFamily="18" charset="0"/>
              </a:rPr>
              <a:t> - </a:t>
            </a:r>
            <a:r>
              <a:rPr lang="en-US" sz="2000" dirty="0" err="1">
                <a:latin typeface="Liberation Serif" pitchFamily="18" charset="0"/>
              </a:rPr>
              <a:t>Faccio</a:t>
            </a:r>
            <a:r>
              <a:rPr lang="en-US" sz="2000" dirty="0">
                <a:latin typeface="Liberation Serif" pitchFamily="18" charset="0"/>
              </a:rPr>
              <a:t>] en </a:t>
            </a:r>
            <a:r>
              <a:rPr lang="en-US" sz="2000" dirty="0" err="1">
                <a:latin typeface="Liberation Serif" pitchFamily="18" charset="0"/>
              </a:rPr>
              <a:t>français</a:t>
            </a:r>
            <a:r>
              <a:rPr lang="ru-RU" sz="2000" dirty="0">
                <a:latin typeface="Liberation Serif" pitchFamily="18" charset="0"/>
              </a:rPr>
              <a:t>;</a:t>
            </a:r>
          </a:p>
          <a:p>
            <a:pPr algn="just"/>
            <a:r>
              <a:rPr lang="en-US" sz="2000" dirty="0" err="1">
                <a:latin typeface="Liberation Serif" pitchFamily="18" charset="0"/>
              </a:rPr>
              <a:t>Acte</a:t>
            </a:r>
            <a:r>
              <a:rPr lang="en-US" sz="2000" dirty="0">
                <a:latin typeface="Liberation Serif" pitchFamily="18" charset="0"/>
              </a:rPr>
              <a:t> de naissance </a:t>
            </a:r>
            <a:r>
              <a:rPr lang="en-US" sz="2000" dirty="0" err="1">
                <a:latin typeface="Liberation Serif" pitchFamily="18" charset="0"/>
              </a:rPr>
              <a:t>d’Olga</a:t>
            </a:r>
            <a:r>
              <a:rPr lang="en-US" sz="2000" dirty="0">
                <a:latin typeface="Liberation Serif" pitchFamily="18" charset="0"/>
              </a:rPr>
              <a:t> </a:t>
            </a:r>
            <a:r>
              <a:rPr lang="en-US" sz="2000" dirty="0" err="1">
                <a:latin typeface="Liberation Serif" pitchFamily="18" charset="0"/>
              </a:rPr>
              <a:t>Vladimirovna</a:t>
            </a:r>
            <a:r>
              <a:rPr lang="en-US" sz="2000" dirty="0">
                <a:latin typeface="Liberation Serif" pitchFamily="18" charset="0"/>
              </a:rPr>
              <a:t> </a:t>
            </a:r>
            <a:r>
              <a:rPr lang="en-US" sz="2000" dirty="0" err="1">
                <a:latin typeface="Liberation Serif" pitchFamily="18" charset="0"/>
              </a:rPr>
              <a:t>Clerc</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et </a:t>
            </a:r>
            <a:r>
              <a:rPr lang="en-US" sz="2000" dirty="0" err="1">
                <a:latin typeface="Liberation Serif" pitchFamily="18" charset="0"/>
              </a:rPr>
              <a:t>d’autres</a:t>
            </a:r>
            <a:r>
              <a:rPr lang="en-US" sz="2000" dirty="0">
                <a:latin typeface="Liberation Serif" pitchFamily="18" charset="0"/>
              </a:rPr>
              <a:t> documents. 45p.</a:t>
            </a:r>
            <a:endParaRPr lang="ru-RU" sz="2000" dirty="0">
              <a:latin typeface="Liberation Serif"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5000"/>
            <a:ext cx="9144000" cy="1143000"/>
          </a:xfrm>
        </p:spPr>
        <p:txBody>
          <a:bodyPr>
            <a:noAutofit/>
          </a:bodyPr>
          <a:lstStyle/>
          <a:p>
            <a:pPr marL="0" algn="ctr"/>
            <a:r>
              <a:rPr lang="en-US" sz="1600" b="1" dirty="0">
                <a:ln w="6350">
                  <a:noFill/>
                </a:ln>
                <a:latin typeface="Liberation Serif" pitchFamily="18" charset="0"/>
              </a:rPr>
              <a:t>Libretto pour opera S</a:t>
            </a:r>
            <a:r>
              <a:rPr lang="ru-RU" sz="1600" b="1" dirty="0">
                <a:ln w="6350">
                  <a:noFill/>
                </a:ln>
                <a:latin typeface="Liberation Serif" pitchFamily="18" charset="0"/>
              </a:rPr>
              <a:t>-</a:t>
            </a:r>
            <a:r>
              <a:rPr lang="en-US" sz="1600" b="1" dirty="0">
                <a:ln w="6350">
                  <a:noFill/>
                </a:ln>
                <a:latin typeface="Liberation Serif" pitchFamily="18" charset="0"/>
              </a:rPr>
              <a:t>I Hertz</a:t>
            </a:r>
            <a:r>
              <a:rPr lang="ru-RU" sz="1600" b="1" dirty="0">
                <a:ln w="6350">
                  <a:noFill/>
                </a:ln>
                <a:latin typeface="Liberation Serif" pitchFamily="18" charset="0"/>
              </a:rPr>
              <a:t> «</a:t>
            </a:r>
            <a:r>
              <a:rPr lang="en-US" sz="1600" b="1" dirty="0">
                <a:ln w="6350">
                  <a:noFill/>
                </a:ln>
                <a:latin typeface="Liberation Serif" pitchFamily="18" charset="0"/>
              </a:rPr>
              <a:t>la </a:t>
            </a:r>
            <a:r>
              <a:rPr lang="en-US" sz="1600" b="1" dirty="0" err="1">
                <a:ln w="6350">
                  <a:noFill/>
                </a:ln>
                <a:latin typeface="Liberation Serif" pitchFamily="18" charset="0"/>
              </a:rPr>
              <a:t>Reine</a:t>
            </a:r>
            <a:r>
              <a:rPr lang="en-US" sz="1600" b="1" dirty="0">
                <a:ln w="6350">
                  <a:noFill/>
                </a:ln>
                <a:latin typeface="Liberation Serif" pitchFamily="18" charset="0"/>
              </a:rPr>
              <a:t> </a:t>
            </a:r>
            <a:r>
              <a:rPr lang="en-US" sz="1600" b="1" dirty="0" err="1">
                <a:ln w="6350">
                  <a:noFill/>
                </a:ln>
                <a:latin typeface="Liberation Serif" pitchFamily="18" charset="0"/>
              </a:rPr>
              <a:t>det</a:t>
            </a:r>
            <a:r>
              <a:rPr lang="en-US" sz="1600" b="1" dirty="0">
                <a:ln w="6350">
                  <a:noFill/>
                </a:ln>
                <a:latin typeface="Liberation Serif" pitchFamily="18" charset="0"/>
              </a:rPr>
              <a:t> </a:t>
            </a:r>
            <a:r>
              <a:rPr lang="en-US" sz="1600" b="1" dirty="0" err="1">
                <a:ln w="6350">
                  <a:noFill/>
                </a:ln>
                <a:latin typeface="Liberation Serif" pitchFamily="18" charset="0"/>
              </a:rPr>
              <a:t>Elfes</a:t>
            </a:r>
            <a:r>
              <a:rPr lang="ru-RU" sz="1600" b="1" dirty="0">
                <a:ln w="6350">
                  <a:noFill/>
                </a:ln>
                <a:latin typeface="Liberation Serif" pitchFamily="18" charset="0"/>
              </a:rPr>
              <a:t>». </a:t>
            </a:r>
            <a:r>
              <a:rPr lang="en-US" sz="1600" b="1" dirty="0" err="1">
                <a:ln w="6350">
                  <a:noFill/>
                </a:ln>
                <a:latin typeface="Liberation Serif" pitchFamily="18" charset="0"/>
              </a:rPr>
              <a:t>Traduction</a:t>
            </a:r>
            <a:r>
              <a:rPr lang="en-US" sz="1600" b="1" dirty="0">
                <a:ln w="6350">
                  <a:noFill/>
                </a:ln>
                <a:latin typeface="Liberation Serif" pitchFamily="18" charset="0"/>
              </a:rPr>
              <a:t> de O.V. </a:t>
            </a:r>
            <a:r>
              <a:rPr lang="en-US" sz="1600" b="1" dirty="0" err="1">
                <a:ln w="6350">
                  <a:noFill/>
                </a:ln>
                <a:latin typeface="Liberation Serif" pitchFamily="18" charset="0"/>
              </a:rPr>
              <a:t>Clerc</a:t>
            </a:r>
            <a:r>
              <a:rPr lang="en-US" sz="1600" b="1" dirty="0">
                <a:ln w="6350">
                  <a:noFill/>
                </a:ln>
                <a:latin typeface="Liberation Serif" pitchFamily="18" charset="0"/>
              </a:rPr>
              <a:t> en </a:t>
            </a:r>
            <a:r>
              <a:rPr lang="en-US" sz="1600" b="1" dirty="0" err="1">
                <a:ln w="6350">
                  <a:noFill/>
                </a:ln>
                <a:latin typeface="Liberation Serif" pitchFamily="18" charset="0"/>
              </a:rPr>
              <a:t>anglais</a:t>
            </a:r>
            <a:r>
              <a:rPr lang="en-US" sz="1600" b="1" dirty="0">
                <a:ln w="6350">
                  <a:noFill/>
                </a:ln>
                <a:latin typeface="Liberation Serif" pitchFamily="18" charset="0"/>
              </a:rPr>
              <a:t> </a:t>
            </a:r>
            <a:r>
              <a:rPr lang="ru-RU" sz="1600" b="1" dirty="0">
                <a:ln w="6350">
                  <a:noFill/>
                </a:ln>
                <a:latin typeface="Liberation Serif" pitchFamily="18" charset="0"/>
              </a:rPr>
              <a:t/>
            </a:r>
            <a:br>
              <a:rPr lang="ru-RU" sz="1600" b="1" dirty="0">
                <a:ln w="6350">
                  <a:noFill/>
                </a:ln>
                <a:latin typeface="Liberation Serif" pitchFamily="18" charset="0"/>
              </a:rPr>
            </a:br>
            <a:r>
              <a:rPr lang="en-US" sz="1600" b="1" dirty="0">
                <a:ln w="6350">
                  <a:noFill/>
                </a:ln>
                <a:latin typeface="Liberation Serif" pitchFamily="18" charset="0"/>
              </a:rPr>
              <a:t>et </a:t>
            </a:r>
            <a:r>
              <a:rPr lang="en-US" sz="1600" b="1" dirty="0" err="1">
                <a:ln w="6350">
                  <a:noFill/>
                </a:ln>
                <a:latin typeface="Liberation Serif" pitchFamily="18" charset="0"/>
              </a:rPr>
              <a:t>français</a:t>
            </a:r>
            <a:r>
              <a:rPr lang="en-US" sz="1600" b="1" dirty="0">
                <a:ln w="6350">
                  <a:noFill/>
                </a:ln>
                <a:latin typeface="Liberation Serif" pitchFamily="18" charset="0"/>
              </a:rPr>
              <a:t> (2 brochures). </a:t>
            </a:r>
            <a:r>
              <a:rPr lang="en-US" sz="1600" b="1" dirty="0" err="1">
                <a:ln w="6350">
                  <a:noFill/>
                </a:ln>
                <a:latin typeface="Liberation Serif" pitchFamily="18" charset="0"/>
              </a:rPr>
              <a:t>Imprimées</a:t>
            </a:r>
            <a:r>
              <a:rPr lang="en-US" sz="1600" b="1" dirty="0">
                <a:ln w="6350">
                  <a:noFill/>
                </a:ln>
                <a:latin typeface="Liberation Serif" pitchFamily="18" charset="0"/>
              </a:rPr>
              <a:t> à </a:t>
            </a:r>
            <a:r>
              <a:rPr lang="en-US" sz="1600" b="1" dirty="0" err="1">
                <a:ln w="6350">
                  <a:noFill/>
                </a:ln>
                <a:latin typeface="Liberation Serif" pitchFamily="18" charset="0"/>
              </a:rPr>
              <a:t>Ekaterinbourg</a:t>
            </a:r>
            <a:r>
              <a:rPr lang="en-US" sz="1600" b="1" dirty="0">
                <a:ln w="6350">
                  <a:noFill/>
                </a:ln>
                <a:latin typeface="Liberation Serif" pitchFamily="18" charset="0"/>
              </a:rPr>
              <a:t>, la </a:t>
            </a:r>
            <a:r>
              <a:rPr lang="en-US" sz="1600" b="1" dirty="0" err="1">
                <a:ln w="6350">
                  <a:noFill/>
                </a:ln>
                <a:latin typeface="Liberation Serif" pitchFamily="18" charset="0"/>
              </a:rPr>
              <a:t>typographie</a:t>
            </a:r>
            <a:r>
              <a:rPr lang="en-US" sz="1600" b="1" dirty="0">
                <a:ln w="6350">
                  <a:noFill/>
                </a:ln>
                <a:latin typeface="Liberation Serif" pitchFamily="18" charset="0"/>
              </a:rPr>
              <a:t> de A. </a:t>
            </a:r>
            <a:r>
              <a:rPr lang="en-US" sz="1600" b="1" dirty="0" err="1">
                <a:ln w="6350">
                  <a:noFill/>
                </a:ln>
                <a:latin typeface="Liberation Serif" pitchFamily="18" charset="0"/>
              </a:rPr>
              <a:t>Veltz</a:t>
            </a:r>
            <a:r>
              <a:rPr lang="en-US" sz="1600" b="1" dirty="0">
                <a:ln w="6350">
                  <a:noFill/>
                </a:ln>
                <a:latin typeface="Liberation Serif" pitchFamily="18" charset="0"/>
              </a:rPr>
              <a:t>, 1909.</a:t>
            </a:r>
            <a:endParaRPr lang="ru-RU" sz="1600" b="1" dirty="0">
              <a:ln w="6350">
                <a:noFill/>
              </a:ln>
              <a:solidFill>
                <a:schemeClr val="tx2">
                  <a:lumMod val="75000"/>
                </a:schemeClr>
              </a:solidFill>
              <a:latin typeface="Liberation Serif" pitchFamily="18" charset="0"/>
            </a:endParaRPr>
          </a:p>
        </p:txBody>
      </p:sp>
      <p:pic>
        <p:nvPicPr>
          <p:cNvPr id="2051" name="Picture 3"/>
          <p:cNvPicPr>
            <a:picLocks noChangeAspect="1" noChangeArrowheads="1"/>
          </p:cNvPicPr>
          <p:nvPr/>
        </p:nvPicPr>
        <p:blipFill>
          <a:blip r:embed="rId2" cstate="print"/>
          <a:srcRect/>
          <a:stretch>
            <a:fillRect/>
          </a:stretch>
        </p:blipFill>
        <p:spPr bwMode="auto">
          <a:xfrm>
            <a:off x="964381" y="142852"/>
            <a:ext cx="7215238" cy="572579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6072206"/>
            <a:ext cx="8786874" cy="642918"/>
          </a:xfrm>
        </p:spPr>
        <p:txBody>
          <a:bodyPr>
            <a:noAutofit/>
          </a:bodyPr>
          <a:lstStyle/>
          <a:p>
            <a:pPr algn="ctr"/>
            <a:r>
              <a:rPr lang="en-US" sz="1800" b="1" dirty="0" err="1">
                <a:ln w="6350">
                  <a:noFill/>
                </a:ln>
                <a:solidFill>
                  <a:schemeClr val="accent1">
                    <a:lumMod val="60000"/>
                    <a:lumOff val="40000"/>
                  </a:schemeClr>
                </a:solidFill>
                <a:latin typeface="Liberation Serif" pitchFamily="18" charset="0"/>
              </a:rPr>
              <a:t>Lettres</a:t>
            </a:r>
            <a:r>
              <a:rPr lang="en-US" sz="1800" b="1" dirty="0">
                <a:ln w="6350">
                  <a:noFill/>
                </a:ln>
                <a:solidFill>
                  <a:schemeClr val="accent1">
                    <a:lumMod val="60000"/>
                    <a:lumOff val="40000"/>
                  </a:schemeClr>
                </a:solidFill>
                <a:latin typeface="Liberation Serif" pitchFamily="18" charset="0"/>
              </a:rPr>
              <a:t> de [</a:t>
            </a:r>
            <a:r>
              <a:rPr lang="en-US" sz="1800" b="1" dirty="0" err="1">
                <a:ln w="6350">
                  <a:noFill/>
                </a:ln>
                <a:solidFill>
                  <a:schemeClr val="accent1">
                    <a:lumMod val="60000"/>
                    <a:lumOff val="40000"/>
                  </a:schemeClr>
                </a:solidFill>
                <a:latin typeface="Liberation Serif" pitchFamily="18" charset="0"/>
              </a:rPr>
              <a:t>Claudon</a:t>
            </a:r>
            <a:r>
              <a:rPr lang="en-US" sz="1800" b="1" dirty="0">
                <a:ln w="6350">
                  <a:noFill/>
                </a:ln>
                <a:solidFill>
                  <a:schemeClr val="accent1">
                    <a:lumMod val="60000"/>
                    <a:lumOff val="40000"/>
                  </a:schemeClr>
                </a:solidFill>
                <a:latin typeface="Liberation Serif" pitchFamily="18" charset="0"/>
              </a:rPr>
              <a:t> - </a:t>
            </a:r>
            <a:r>
              <a:rPr lang="en-US" sz="1800" b="1" dirty="0" err="1">
                <a:ln w="6350">
                  <a:noFill/>
                </a:ln>
                <a:solidFill>
                  <a:schemeClr val="accent1">
                    <a:lumMod val="60000"/>
                    <a:lumOff val="40000"/>
                  </a:schemeClr>
                </a:solidFill>
                <a:latin typeface="Liberation Serif" pitchFamily="18" charset="0"/>
              </a:rPr>
              <a:t>Faccio</a:t>
            </a:r>
            <a:r>
              <a:rPr lang="en-US" sz="1800" b="1" dirty="0">
                <a:ln w="6350">
                  <a:noFill/>
                </a:ln>
                <a:solidFill>
                  <a:schemeClr val="accent1">
                    <a:lumMod val="60000"/>
                    <a:lumOff val="40000"/>
                  </a:schemeClr>
                </a:solidFill>
                <a:latin typeface="Liberation Serif" pitchFamily="18" charset="0"/>
              </a:rPr>
              <a:t>] en </a:t>
            </a:r>
            <a:r>
              <a:rPr lang="en-US" sz="1800" b="1" dirty="0" err="1">
                <a:ln w="6350">
                  <a:noFill/>
                </a:ln>
                <a:solidFill>
                  <a:schemeClr val="accent1">
                    <a:lumMod val="60000"/>
                    <a:lumOff val="40000"/>
                  </a:schemeClr>
                </a:solidFill>
                <a:latin typeface="Liberation Serif" pitchFamily="18" charset="0"/>
              </a:rPr>
              <a:t>français</a:t>
            </a:r>
            <a:r>
              <a:rPr lang="ru-RU" sz="1800" b="1" dirty="0">
                <a:ln w="6350">
                  <a:noFill/>
                </a:ln>
                <a:solidFill>
                  <a:schemeClr val="accent1">
                    <a:lumMod val="60000"/>
                    <a:lumOff val="40000"/>
                  </a:schemeClr>
                </a:solidFill>
                <a:latin typeface="Liberation Serif" pitchFamily="18" charset="0"/>
              </a:rPr>
              <a:t>;</a:t>
            </a:r>
          </a:p>
        </p:txBody>
      </p:sp>
      <p:pic>
        <p:nvPicPr>
          <p:cNvPr id="3074" name="Picture 2"/>
          <p:cNvPicPr>
            <a:picLocks noChangeAspect="1" noChangeArrowheads="1"/>
          </p:cNvPicPr>
          <p:nvPr/>
        </p:nvPicPr>
        <p:blipFill>
          <a:blip r:embed="rId2" cstate="print"/>
          <a:srcRect/>
          <a:stretch>
            <a:fillRect/>
          </a:stretch>
        </p:blipFill>
        <p:spPr bwMode="auto">
          <a:xfrm>
            <a:off x="84242" y="104322"/>
            <a:ext cx="3574250" cy="453912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3714744" y="2571745"/>
            <a:ext cx="5286380" cy="340993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0"/>
            <a:ext cx="8786874" cy="785794"/>
          </a:xfrm>
        </p:spPr>
        <p:txBody>
          <a:bodyPr>
            <a:noAutofit/>
          </a:bodyPr>
          <a:lstStyle/>
          <a:p>
            <a:pPr algn="ctr"/>
            <a:r>
              <a:rPr lang="fr-FR" sz="1800" b="1" dirty="0">
                <a:ln w="6350">
                  <a:noFill/>
                </a:ln>
                <a:solidFill>
                  <a:schemeClr val="accent1">
                    <a:lumMod val="60000"/>
                    <a:lumOff val="40000"/>
                  </a:schemeClr>
                </a:solidFill>
                <a:latin typeface="Liberation Serif" pitchFamily="18" charset="0"/>
              </a:rPr>
              <a:t>Fonds № 1</a:t>
            </a:r>
            <a:r>
              <a:rPr lang="en-US" sz="1800" b="1" dirty="0">
                <a:ln w="6350">
                  <a:noFill/>
                </a:ln>
                <a:solidFill>
                  <a:schemeClr val="accent1">
                    <a:lumMod val="60000"/>
                    <a:lumOff val="40000"/>
                  </a:schemeClr>
                </a:solidFill>
                <a:latin typeface="Liberation Serif" pitchFamily="18" charset="0"/>
              </a:rPr>
              <a:t>01 : </a:t>
            </a:r>
            <a:r>
              <a:rPr lang="en-US" sz="1800" b="1" i="1" dirty="0">
                <a:ln w="6350">
                  <a:noFill/>
                </a:ln>
                <a:solidFill>
                  <a:schemeClr val="accent1">
                    <a:lumMod val="60000"/>
                    <a:lumOff val="40000"/>
                  </a:schemeClr>
                </a:solidFill>
                <a:latin typeface="Liberation Serif" pitchFamily="18" charset="0"/>
              </a:rPr>
              <a:t>«</a:t>
            </a:r>
            <a:r>
              <a:rPr lang="en-US" sz="1800" b="1" dirty="0">
                <a:ln w="6350">
                  <a:noFill/>
                </a:ln>
                <a:solidFill>
                  <a:schemeClr val="accent1">
                    <a:lumMod val="60000"/>
                    <a:lumOff val="40000"/>
                  </a:schemeClr>
                </a:solidFill>
                <a:latin typeface="Liberation Serif" pitchFamily="18" charset="0"/>
              </a:rPr>
              <a:t> </a:t>
            </a:r>
            <a:r>
              <a:rPr lang="en-US" sz="1800" b="1" i="1" dirty="0">
                <a:ln w="6350">
                  <a:noFill/>
                </a:ln>
                <a:solidFill>
                  <a:schemeClr val="accent1">
                    <a:lumMod val="60000"/>
                    <a:lumOff val="40000"/>
                  </a:schemeClr>
                </a:solidFill>
                <a:latin typeface="Liberation Serif" pitchFamily="18" charset="0"/>
              </a:rPr>
              <a:t>Société </a:t>
            </a:r>
            <a:r>
              <a:rPr lang="en-US" sz="1800" b="1" dirty="0" err="1">
                <a:ln w="6350">
                  <a:noFill/>
                </a:ln>
                <a:solidFill>
                  <a:schemeClr val="accent1">
                    <a:lumMod val="60000"/>
                    <a:lumOff val="40000"/>
                  </a:schemeClr>
                </a:solidFill>
                <a:latin typeface="Liberation Serif" pitchFamily="18" charset="0"/>
              </a:rPr>
              <a:t>ouralienne</a:t>
            </a:r>
            <a:r>
              <a:rPr lang="en-US" sz="1800" b="1" dirty="0">
                <a:ln w="6350">
                  <a:noFill/>
                </a:ln>
                <a:solidFill>
                  <a:schemeClr val="accent1">
                    <a:lumMod val="60000"/>
                    <a:lumOff val="40000"/>
                  </a:schemeClr>
                </a:solidFill>
                <a:latin typeface="Liberation Serif" pitchFamily="18" charset="0"/>
              </a:rPr>
              <a:t> </a:t>
            </a:r>
            <a:r>
              <a:rPr lang="en-US" sz="1800" b="1" dirty="0" err="1">
                <a:ln w="6350">
                  <a:noFill/>
                </a:ln>
                <a:solidFill>
                  <a:schemeClr val="accent1">
                    <a:lumMod val="60000"/>
                    <a:lumOff val="40000"/>
                  </a:schemeClr>
                </a:solidFill>
                <a:latin typeface="Liberation Serif" pitchFamily="18" charset="0"/>
              </a:rPr>
              <a:t>d’amateurs</a:t>
            </a:r>
            <a:r>
              <a:rPr lang="en-US" sz="1800" b="1" dirty="0">
                <a:ln w="6350">
                  <a:noFill/>
                </a:ln>
                <a:solidFill>
                  <a:schemeClr val="accent1">
                    <a:lumMod val="60000"/>
                    <a:lumOff val="40000"/>
                  </a:schemeClr>
                </a:solidFill>
                <a:latin typeface="Liberation Serif" pitchFamily="18" charset="0"/>
              </a:rPr>
              <a:t> de sciences </a:t>
            </a:r>
            <a:r>
              <a:rPr lang="en-US" sz="1800" b="1" dirty="0" err="1">
                <a:ln w="6350">
                  <a:noFill/>
                </a:ln>
                <a:solidFill>
                  <a:schemeClr val="accent1">
                    <a:lumMod val="60000"/>
                    <a:lumOff val="40000"/>
                  </a:schemeClr>
                </a:solidFill>
                <a:latin typeface="Liberation Serif" pitchFamily="18" charset="0"/>
              </a:rPr>
              <a:t>naturelles</a:t>
            </a:r>
            <a:r>
              <a:rPr lang="en-US" sz="1800" b="1" dirty="0">
                <a:ln w="6350">
                  <a:noFill/>
                </a:ln>
                <a:solidFill>
                  <a:schemeClr val="accent1">
                    <a:lumMod val="60000"/>
                    <a:lumOff val="40000"/>
                  </a:schemeClr>
                </a:solidFill>
                <a:latin typeface="Liberation Serif" pitchFamily="18" charset="0"/>
              </a:rPr>
              <a:t> </a:t>
            </a:r>
            <a:r>
              <a:rPr lang="en-US" sz="1800" b="1" i="1" dirty="0">
                <a:ln w="6350">
                  <a:noFill/>
                </a:ln>
                <a:solidFill>
                  <a:schemeClr val="accent1">
                    <a:lumMod val="60000"/>
                    <a:lumOff val="40000"/>
                  </a:schemeClr>
                </a:solidFill>
                <a:latin typeface="Liberation Serif" pitchFamily="18" charset="0"/>
              </a:rPr>
              <a:t>(SOASN), </a:t>
            </a:r>
            <a:r>
              <a:rPr lang="ru-RU" sz="1800" dirty="0">
                <a:ln w="6350">
                  <a:noFill/>
                </a:ln>
                <a:solidFill>
                  <a:schemeClr val="accent1">
                    <a:lumMod val="60000"/>
                    <a:lumOff val="40000"/>
                  </a:schemeClr>
                </a:solidFill>
                <a:latin typeface="Liberation Serif" pitchFamily="18" charset="0"/>
              </a:rPr>
              <a:t/>
            </a:r>
            <a:br>
              <a:rPr lang="ru-RU" sz="1800" dirty="0">
                <a:ln w="6350">
                  <a:noFill/>
                </a:ln>
                <a:solidFill>
                  <a:schemeClr val="accent1">
                    <a:lumMod val="60000"/>
                    <a:lumOff val="40000"/>
                  </a:schemeClr>
                </a:solidFill>
                <a:latin typeface="Liberation Serif" pitchFamily="18" charset="0"/>
              </a:rPr>
            </a:br>
            <a:r>
              <a:rPr lang="en-US" sz="1800" b="1" i="1" dirty="0" err="1">
                <a:ln w="6350">
                  <a:noFill/>
                </a:ln>
                <a:solidFill>
                  <a:schemeClr val="accent1">
                    <a:lumMod val="60000"/>
                    <a:lumOff val="40000"/>
                  </a:schemeClr>
                </a:solidFill>
                <a:latin typeface="Liberation Serif" pitchFamily="18" charset="0"/>
              </a:rPr>
              <a:t>ville</a:t>
            </a:r>
            <a:r>
              <a:rPr lang="en-US" sz="1800" b="1" i="1" dirty="0">
                <a:ln w="6350">
                  <a:noFill/>
                </a:ln>
                <a:solidFill>
                  <a:schemeClr val="accent1">
                    <a:lumMod val="60000"/>
                    <a:lumOff val="40000"/>
                  </a:schemeClr>
                </a:solidFill>
                <a:latin typeface="Liberation Serif" pitchFamily="18" charset="0"/>
              </a:rPr>
              <a:t> d’ </a:t>
            </a:r>
            <a:r>
              <a:rPr lang="en-US" sz="1800" b="1" i="1" dirty="0" err="1">
                <a:ln w="6350">
                  <a:noFill/>
                </a:ln>
                <a:solidFill>
                  <a:schemeClr val="accent1">
                    <a:lumMod val="60000"/>
                    <a:lumOff val="40000"/>
                  </a:schemeClr>
                </a:solidFill>
                <a:latin typeface="Liberation Serif" pitchFamily="18" charset="0"/>
              </a:rPr>
              <a:t>Ekaterinbourg</a:t>
            </a:r>
            <a:r>
              <a:rPr lang="en-US" sz="1800" b="1" i="1" dirty="0">
                <a:ln w="6350">
                  <a:noFill/>
                </a:ln>
                <a:solidFill>
                  <a:schemeClr val="accent1">
                    <a:lumMod val="60000"/>
                    <a:lumOff val="40000"/>
                  </a:schemeClr>
                </a:solidFill>
                <a:latin typeface="Liberation Serif" pitchFamily="18" charset="0"/>
              </a:rPr>
              <a:t> du </a:t>
            </a:r>
            <a:r>
              <a:rPr lang="en-US" sz="1800" b="1" i="1" dirty="0" err="1">
                <a:ln w="6350">
                  <a:noFill/>
                </a:ln>
                <a:solidFill>
                  <a:schemeClr val="accent1">
                    <a:lumMod val="60000"/>
                    <a:lumOff val="40000"/>
                  </a:schemeClr>
                </a:solidFill>
                <a:latin typeface="Liberation Serif" pitchFamily="18" charset="0"/>
              </a:rPr>
              <a:t>gouvernement</a:t>
            </a:r>
            <a:r>
              <a:rPr lang="en-US" sz="1800" b="1" i="1" dirty="0">
                <a:ln w="6350">
                  <a:noFill/>
                </a:ln>
                <a:solidFill>
                  <a:schemeClr val="accent1">
                    <a:lumMod val="60000"/>
                    <a:lumOff val="40000"/>
                  </a:schemeClr>
                </a:solidFill>
                <a:latin typeface="Liberation Serif" pitchFamily="18" charset="0"/>
              </a:rPr>
              <a:t> de Perm, (1870-1918)»</a:t>
            </a:r>
            <a:endParaRPr lang="ru-RU" sz="1800" dirty="0">
              <a:ln w="6350">
                <a:noFill/>
              </a:ln>
              <a:solidFill>
                <a:schemeClr val="accent1">
                  <a:lumMod val="60000"/>
                  <a:lumOff val="40000"/>
                </a:schemeClr>
              </a:solidFill>
              <a:latin typeface="Liberation Serif" pitchFamily="18" charset="0"/>
            </a:endParaRPr>
          </a:p>
        </p:txBody>
      </p:sp>
      <p:sp>
        <p:nvSpPr>
          <p:cNvPr id="3" name="Содержимое 2"/>
          <p:cNvSpPr>
            <a:spLocks noGrp="1"/>
          </p:cNvSpPr>
          <p:nvPr>
            <p:ph idx="1"/>
          </p:nvPr>
        </p:nvSpPr>
        <p:spPr>
          <a:xfrm>
            <a:off x="4214810" y="714356"/>
            <a:ext cx="4781560" cy="5268931"/>
          </a:xfrm>
        </p:spPr>
        <p:txBody>
          <a:bodyPr>
            <a:noAutofit/>
          </a:bodyPr>
          <a:lstStyle/>
          <a:p>
            <a:pPr algn="just"/>
            <a:r>
              <a:rPr lang="fr-FR" sz="1750" dirty="0">
                <a:latin typeface="Liberation Serif" pitchFamily="18" charset="0"/>
              </a:rPr>
              <a:t>La Société des amateurs de science à l'Oural est l'une des plus grandes organisations scientifiques publiques locales de l’Empire russe et de l'URSS. Jusqu'aux années 1920 la Société était le seul centre du érudition locale à l'Oural.</a:t>
            </a:r>
            <a:endParaRPr lang="ru-RU" sz="1750" dirty="0">
              <a:latin typeface="Liberation Serif" pitchFamily="18" charset="0"/>
            </a:endParaRPr>
          </a:p>
          <a:p>
            <a:pPr algn="just"/>
            <a:r>
              <a:rPr lang="fr-FR" sz="1750" dirty="0">
                <a:latin typeface="Liberation Serif" pitchFamily="18" charset="0"/>
              </a:rPr>
              <a:t>La Société éditait la revue «Notes de la </a:t>
            </a:r>
            <a:r>
              <a:rPr lang="en-US" sz="1600" dirty="0">
                <a:ln w="6350">
                  <a:noFill/>
                </a:ln>
                <a:latin typeface="Liberation Serif" pitchFamily="18" charset="0"/>
              </a:rPr>
              <a:t>SOASN</a:t>
            </a:r>
            <a:r>
              <a:rPr lang="fr-FR" sz="1750" dirty="0">
                <a:latin typeface="Liberation Serif" pitchFamily="18" charset="0"/>
              </a:rPr>
              <a:t>», publiait des ouvrages scientifiques de ses membres, et échangeait ces publications avec ses homologues de toute la Russie en vue de compléter la collections de sa bibliothèque.</a:t>
            </a:r>
            <a:endParaRPr lang="ru-RU" sz="1750" dirty="0">
              <a:latin typeface="Liberation Serif" pitchFamily="18" charset="0"/>
            </a:endParaRPr>
          </a:p>
          <a:p>
            <a:pPr algn="just"/>
            <a:r>
              <a:rPr lang="fr-FR" sz="1750" dirty="0">
                <a:latin typeface="Liberation Serif" pitchFamily="18" charset="0"/>
              </a:rPr>
              <a:t>La Fonds d’archives de la Société entra aux Archives régionales en 1938 , et il comptait  de 154 articles - des documents sur les activités de </a:t>
            </a:r>
            <a:r>
              <a:rPr lang="en-US" sz="1800" dirty="0">
                <a:ln w="6350">
                  <a:noFill/>
                </a:ln>
                <a:latin typeface="Liberation Serif" pitchFamily="18" charset="0"/>
              </a:rPr>
              <a:t>SOASN</a:t>
            </a:r>
            <a:r>
              <a:rPr lang="fr-FR" sz="1750" dirty="0">
                <a:latin typeface="Liberation Serif" pitchFamily="18" charset="0"/>
              </a:rPr>
              <a:t> en 1870 - 1917. Ensuite ce fonds avait été organisé en 3 inventaires: administration et bureau dirigeant de la Société; manuscrits des membres de </a:t>
            </a:r>
            <a:r>
              <a:rPr lang="en-US" sz="1800" dirty="0">
                <a:ln w="6350">
                  <a:noFill/>
                </a:ln>
                <a:latin typeface="Liberation Serif" pitchFamily="18" charset="0"/>
              </a:rPr>
              <a:t>SOASN</a:t>
            </a:r>
            <a:r>
              <a:rPr lang="fr-FR" sz="1750" dirty="0">
                <a:latin typeface="Liberation Serif" pitchFamily="18" charset="0"/>
              </a:rPr>
              <a:t> et d’autres érudits locaux; documents d'archives réunis par la Société.</a:t>
            </a:r>
            <a:endParaRPr lang="ru-RU" sz="1750" dirty="0">
              <a:latin typeface="Liberation Serif" pitchFamily="18" charset="0"/>
            </a:endParaRPr>
          </a:p>
        </p:txBody>
      </p:sp>
      <p:pic>
        <p:nvPicPr>
          <p:cNvPr id="5122" name="Picture 2"/>
          <p:cNvPicPr>
            <a:picLocks noChangeAspect="1" noChangeArrowheads="1"/>
          </p:cNvPicPr>
          <p:nvPr/>
        </p:nvPicPr>
        <p:blipFill>
          <a:blip r:embed="rId2"/>
          <a:srcRect/>
          <a:stretch>
            <a:fillRect/>
          </a:stretch>
        </p:blipFill>
        <p:spPr bwMode="auto">
          <a:xfrm>
            <a:off x="214282" y="1643050"/>
            <a:ext cx="4098635" cy="3714775"/>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0324"/>
            <a:ext cx="9144000" cy="654032"/>
          </a:xfrm>
          <a:ln>
            <a:noFill/>
          </a:ln>
        </p:spPr>
        <p:txBody>
          <a:bodyPr>
            <a:noAutofit/>
          </a:bodyPr>
          <a:lstStyle/>
          <a:p>
            <a:pPr algn="ctr"/>
            <a:r>
              <a:rPr lang="en-US" sz="2000" b="1" dirty="0">
                <a:ln w="6350">
                  <a:noFill/>
                </a:ln>
                <a:latin typeface="Liberation Serif" pitchFamily="18" charset="0"/>
              </a:rPr>
              <a:t>Documents en </a:t>
            </a:r>
            <a:r>
              <a:rPr lang="en-US" sz="2000" b="1" dirty="0" err="1">
                <a:ln w="6350">
                  <a:noFill/>
                </a:ln>
                <a:latin typeface="Liberation Serif" pitchFamily="18" charset="0"/>
              </a:rPr>
              <a:t>français</a:t>
            </a:r>
            <a:r>
              <a:rPr lang="ru-RU" sz="2000" b="1" dirty="0">
                <a:ln w="6350">
                  <a:noFill/>
                </a:ln>
                <a:latin typeface="Liberation Serif" pitchFamily="18" charset="0"/>
              </a:rPr>
              <a:t>: </a:t>
            </a:r>
            <a:endParaRPr lang="ru-RU" sz="2000" dirty="0">
              <a:ln w="6350">
                <a:noFill/>
              </a:ln>
            </a:endParaRPr>
          </a:p>
        </p:txBody>
      </p:sp>
      <p:sp>
        <p:nvSpPr>
          <p:cNvPr id="3" name="Содержимое 2"/>
          <p:cNvSpPr>
            <a:spLocks noGrp="1"/>
          </p:cNvSpPr>
          <p:nvPr>
            <p:ph idx="1"/>
          </p:nvPr>
        </p:nvSpPr>
        <p:spPr>
          <a:xfrm>
            <a:off x="0" y="857232"/>
            <a:ext cx="9001156" cy="4525963"/>
          </a:xfrm>
        </p:spPr>
        <p:txBody>
          <a:bodyPr>
            <a:noAutofit/>
          </a:bodyPr>
          <a:lstStyle/>
          <a:p>
            <a:pPr algn="just"/>
            <a:r>
              <a:rPr lang="en-US" sz="2000" dirty="0">
                <a:latin typeface="Liberation Serif" pitchFamily="18" charset="0"/>
              </a:rPr>
              <a:t>Sur </a:t>
            </a:r>
            <a:r>
              <a:rPr lang="en-US" sz="2000" dirty="0" err="1">
                <a:latin typeface="Liberation Serif" pitchFamily="18" charset="0"/>
              </a:rPr>
              <a:t>l'échange</a:t>
            </a:r>
            <a:r>
              <a:rPr lang="en-US" sz="2000" dirty="0">
                <a:latin typeface="Liberation Serif" pitchFamily="18" charset="0"/>
              </a:rPr>
              <a:t> international des publications - avec </a:t>
            </a:r>
            <a:r>
              <a:rPr lang="en-US" sz="2000" dirty="0" err="1">
                <a:latin typeface="Liberation Serif" pitchFamily="18" charset="0"/>
              </a:rPr>
              <a:t>l'Amérique</a:t>
            </a:r>
            <a:r>
              <a:rPr lang="en-US" sz="2000" dirty="0">
                <a:latin typeface="Liberation Serif" pitchFamily="18" charset="0"/>
              </a:rPr>
              <a:t>, la </a:t>
            </a:r>
            <a:r>
              <a:rPr lang="en-US" sz="2000" dirty="0" err="1">
                <a:latin typeface="Liberation Serif" pitchFamily="18" charset="0"/>
              </a:rPr>
              <a:t>Belgique</a:t>
            </a:r>
            <a:r>
              <a:rPr lang="en-US" sz="2000" dirty="0">
                <a:latin typeface="Liberation Serif" pitchFamily="18" charset="0"/>
              </a:rPr>
              <a:t>, </a:t>
            </a:r>
            <a:r>
              <a:rPr lang="en-US" sz="2000" dirty="0" err="1">
                <a:latin typeface="Liberation Serif" pitchFamily="18" charset="0"/>
              </a:rPr>
              <a:t>l'Italie</a:t>
            </a:r>
            <a:r>
              <a:rPr lang="en-US" sz="2000" dirty="0">
                <a:latin typeface="Liberation Serif" pitchFamily="18" charset="0"/>
              </a:rPr>
              <a:t>, la France, etc., et </a:t>
            </a:r>
            <a:r>
              <a:rPr lang="en-US" sz="2000" dirty="0" err="1">
                <a:latin typeface="Liberation Serif" pitchFamily="18" charset="0"/>
              </a:rPr>
              <a:t>aussi</a:t>
            </a:r>
            <a:r>
              <a:rPr lang="en-US" sz="2000" dirty="0">
                <a:latin typeface="Liberation Serif" pitchFamily="18" charset="0"/>
              </a:rPr>
              <a:t> des publications </a:t>
            </a:r>
            <a:r>
              <a:rPr lang="en-US" sz="2000" dirty="0" err="1">
                <a:latin typeface="Liberation Serif" pitchFamily="18" charset="0"/>
              </a:rPr>
              <a:t>russes</a:t>
            </a:r>
            <a:r>
              <a:rPr lang="en-US" sz="2000" dirty="0">
                <a:latin typeface="Liberation Serif" pitchFamily="18" charset="0"/>
              </a:rPr>
              <a:t>. </a:t>
            </a:r>
            <a:r>
              <a:rPr lang="en-US" sz="2000" dirty="0" err="1">
                <a:latin typeface="Liberation Serif" pitchFamily="18" charset="0"/>
              </a:rPr>
              <a:t>Correspondance</a:t>
            </a:r>
            <a:r>
              <a:rPr lang="en-US" sz="2000" dirty="0">
                <a:latin typeface="Liberation Serif" pitchFamily="18" charset="0"/>
              </a:rPr>
              <a:t> </a:t>
            </a:r>
            <a:r>
              <a:rPr lang="en-US" sz="2000" dirty="0" err="1">
                <a:latin typeface="Liberation Serif" pitchFamily="18" charset="0"/>
              </a:rPr>
              <a:t>différente</a:t>
            </a:r>
            <a:r>
              <a:rPr lang="en-US" sz="2000" dirty="0">
                <a:latin typeface="Liberation Serif" pitchFamily="18" charset="0"/>
              </a:rPr>
              <a:t> </a:t>
            </a:r>
            <a:r>
              <a:rPr lang="en-US" sz="2000" dirty="0" err="1">
                <a:latin typeface="Liberation Serif" pitchFamily="18" charset="0"/>
              </a:rPr>
              <a:t>sur</a:t>
            </a:r>
            <a:r>
              <a:rPr lang="en-US" sz="2000" dirty="0">
                <a:latin typeface="Liberation Serif" pitchFamily="18" charset="0"/>
              </a:rPr>
              <a:t> le </a:t>
            </a:r>
            <a:r>
              <a:rPr lang="en-US" sz="2000" dirty="0" err="1">
                <a:latin typeface="Liberation Serif" pitchFamily="18" charset="0"/>
              </a:rPr>
              <a:t>musée</a:t>
            </a:r>
            <a:r>
              <a:rPr lang="en-US" sz="2000" dirty="0">
                <a:latin typeface="Liberation Serif" pitchFamily="18" charset="0"/>
              </a:rPr>
              <a:t> et la </a:t>
            </a:r>
            <a:r>
              <a:rPr lang="en-US" sz="2000" dirty="0" err="1">
                <a:latin typeface="Liberation Serif" pitchFamily="18" charset="0"/>
              </a:rPr>
              <a:t>bibliothèque</a:t>
            </a:r>
            <a:r>
              <a:rPr lang="en-US" sz="2000" dirty="0">
                <a:latin typeface="Liberation Serif" pitchFamily="18" charset="0"/>
              </a:rPr>
              <a:t>. Sur les excursions à </a:t>
            </a:r>
            <a:r>
              <a:rPr lang="en-US" sz="2000" dirty="0" err="1">
                <a:latin typeface="Liberation Serif" pitchFamily="18" charset="0"/>
              </a:rPr>
              <a:t>l'Oural</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a:t>
            </a:r>
            <a:r>
              <a:rPr lang="en-US" sz="2000" dirty="0" err="1">
                <a:latin typeface="Liberation Serif" pitchFamily="18" charset="0"/>
              </a:rPr>
              <a:t>russe</a:t>
            </a:r>
            <a:r>
              <a:rPr lang="en-US" sz="2000" dirty="0">
                <a:latin typeface="Liberation Serif" pitchFamily="18" charset="0"/>
              </a:rPr>
              <a:t>, </a:t>
            </a:r>
            <a:r>
              <a:rPr lang="en-US" sz="2000" dirty="0" err="1">
                <a:latin typeface="Liberation Serif" pitchFamily="18" charset="0"/>
              </a:rPr>
              <a:t>italien</a:t>
            </a:r>
            <a:r>
              <a:rPr lang="en-US" sz="2000" dirty="0">
                <a:latin typeface="Liberation Serif" pitchFamily="18" charset="0"/>
              </a:rPr>
              <a:t>/. 478p.</a:t>
            </a:r>
            <a:r>
              <a:rPr lang="ru-RU" sz="2000" dirty="0">
                <a:latin typeface="Liberation Serif" pitchFamily="18" charset="0"/>
              </a:rPr>
              <a:t>;</a:t>
            </a:r>
          </a:p>
          <a:p>
            <a:r>
              <a:rPr lang="en-US" sz="2000" dirty="0" err="1">
                <a:latin typeface="Liberation Serif" pitchFamily="18" charset="0"/>
              </a:rPr>
              <a:t>Correspondance</a:t>
            </a:r>
            <a:r>
              <a:rPr lang="en-US" sz="2000" dirty="0">
                <a:latin typeface="Liberation Serif" pitchFamily="18" charset="0"/>
              </a:rPr>
              <a:t> avec des institutions, </a:t>
            </a:r>
            <a:r>
              <a:rPr lang="en-US" sz="2000" dirty="0" err="1">
                <a:latin typeface="Liberation Serif" pitchFamily="18" charset="0"/>
              </a:rPr>
              <a:t>sociétés</a:t>
            </a:r>
            <a:r>
              <a:rPr lang="en-US" sz="2000" dirty="0">
                <a:latin typeface="Liberation Serif" pitchFamily="18" charset="0"/>
              </a:rPr>
              <a:t> et des </a:t>
            </a:r>
            <a:r>
              <a:rPr lang="en-US" sz="2000" dirty="0" err="1">
                <a:latin typeface="Liberation Serif" pitchFamily="18" charset="0"/>
              </a:rPr>
              <a:t>personnes</a:t>
            </a:r>
            <a:r>
              <a:rPr lang="en-US" sz="2000" dirty="0">
                <a:latin typeface="Liberation Serif" pitchFamily="18" charset="0"/>
              </a:rPr>
              <a:t> à </a:t>
            </a:r>
            <a:r>
              <a:rPr lang="en-US" sz="2000" dirty="0" err="1">
                <a:latin typeface="Liberation Serif" pitchFamily="18" charset="0"/>
              </a:rPr>
              <a:t>l'étranger</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a:t>
            </a:r>
            <a:r>
              <a:rPr lang="en-US" sz="2000" dirty="0" err="1">
                <a:latin typeface="Liberation Serif" pitchFamily="18" charset="0"/>
              </a:rPr>
              <a:t>anglais</a:t>
            </a:r>
            <a:r>
              <a:rPr lang="en-US" sz="2000" dirty="0">
                <a:latin typeface="Liberation Serif" pitchFamily="18" charset="0"/>
              </a:rPr>
              <a:t> </a:t>
            </a:r>
            <a:r>
              <a:rPr lang="ru-RU" sz="2000" dirty="0">
                <a:latin typeface="Liberation Serif" pitchFamily="18" charset="0"/>
              </a:rPr>
              <a:t> </a:t>
            </a:r>
            <a:r>
              <a:rPr lang="en-US" sz="2000" dirty="0">
                <a:latin typeface="Liberation Serif" pitchFamily="18" charset="0"/>
              </a:rPr>
              <a:t>et </a:t>
            </a:r>
            <a:r>
              <a:rPr lang="en-US" sz="2000" dirty="0" err="1">
                <a:latin typeface="Liberation Serif" pitchFamily="18" charset="0"/>
              </a:rPr>
              <a:t>allemand</a:t>
            </a:r>
            <a:r>
              <a:rPr lang="en-US" sz="2000" dirty="0">
                <a:latin typeface="Liberation Serif" pitchFamily="18" charset="0"/>
              </a:rPr>
              <a:t>/. 52p.</a:t>
            </a:r>
            <a:r>
              <a:rPr lang="ru-RU" sz="2000" dirty="0">
                <a:latin typeface="Liberation Serif" pitchFamily="18" charset="0"/>
              </a:rPr>
              <a:t>;</a:t>
            </a:r>
          </a:p>
          <a:p>
            <a:pPr algn="just"/>
            <a:r>
              <a:rPr lang="en-US" sz="2000" dirty="0" err="1">
                <a:latin typeface="Liberation Serif" pitchFamily="18" charset="0"/>
              </a:rPr>
              <a:t>Correspondance</a:t>
            </a:r>
            <a:r>
              <a:rPr lang="en-US" sz="2000" dirty="0">
                <a:latin typeface="Liberation Serif" pitchFamily="18" charset="0"/>
              </a:rPr>
              <a:t> avec des institutions </a:t>
            </a:r>
            <a:r>
              <a:rPr lang="en-US" sz="2000" dirty="0" err="1">
                <a:latin typeface="Liberation Serif" pitchFamily="18" charset="0"/>
              </a:rPr>
              <a:t>étrangères</a:t>
            </a:r>
            <a:r>
              <a:rPr lang="en-US" sz="2000" dirty="0">
                <a:latin typeface="Liberation Serif" pitchFamily="18" charset="0"/>
              </a:rPr>
              <a:t>, </a:t>
            </a:r>
            <a:r>
              <a:rPr lang="en-US" sz="2000" dirty="0" err="1">
                <a:latin typeface="Liberation Serif" pitchFamily="18" charset="0"/>
              </a:rPr>
              <a:t>sociétés</a:t>
            </a:r>
            <a:r>
              <a:rPr lang="en-US" sz="2000" dirty="0">
                <a:latin typeface="Liberation Serif" pitchFamily="18" charset="0"/>
              </a:rPr>
              <a:t> et des </a:t>
            </a:r>
            <a:r>
              <a:rPr lang="en-US" sz="2000" dirty="0" err="1">
                <a:latin typeface="Liberation Serif" pitchFamily="18" charset="0"/>
              </a:rPr>
              <a:t>personnes</a:t>
            </a:r>
            <a:r>
              <a:rPr lang="en-US" sz="2000" dirty="0">
                <a:latin typeface="Liberation Serif" pitchFamily="18" charset="0"/>
              </a:rPr>
              <a:t>. Sur </a:t>
            </a:r>
            <a:r>
              <a:rPr lang="en-US" sz="2000" dirty="0" err="1">
                <a:latin typeface="Liberation Serif" pitchFamily="18" charset="0"/>
              </a:rPr>
              <a:t>l'obtention</a:t>
            </a:r>
            <a:r>
              <a:rPr lang="en-US" sz="2000" dirty="0">
                <a:latin typeface="Liberation Serif" pitchFamily="18" charset="0"/>
              </a:rPr>
              <a:t> de </a:t>
            </a:r>
            <a:r>
              <a:rPr lang="en-US" sz="2000" dirty="0" err="1">
                <a:latin typeface="Liberation Serif" pitchFamily="18" charset="0"/>
              </a:rPr>
              <a:t>l'étranger</a:t>
            </a:r>
            <a:r>
              <a:rPr lang="en-US" sz="2000" dirty="0">
                <a:latin typeface="Liberation Serif" pitchFamily="18" charset="0"/>
              </a:rPr>
              <a:t> des </a:t>
            </a:r>
            <a:r>
              <a:rPr lang="en-US" sz="2000" dirty="0" err="1">
                <a:latin typeface="Liberation Serif" pitchFamily="18" charset="0"/>
              </a:rPr>
              <a:t>échantillons</a:t>
            </a:r>
            <a:r>
              <a:rPr lang="en-US" sz="2000" dirty="0">
                <a:latin typeface="Liberation Serif" pitchFamily="18" charset="0"/>
              </a:rPr>
              <a:t>  des grains de </a:t>
            </a:r>
            <a:r>
              <a:rPr lang="en-US" sz="2000" i="1" dirty="0" err="1">
                <a:latin typeface="Liberation Serif" pitchFamily="18" charset="0"/>
              </a:rPr>
              <a:t>blé</a:t>
            </a:r>
            <a:r>
              <a:rPr lang="en-US" sz="2000" i="1" dirty="0">
                <a:latin typeface="Liberation Serif" pitchFamily="18" charset="0"/>
              </a:rPr>
              <a:t> et du </a:t>
            </a:r>
            <a:r>
              <a:rPr lang="en-US" sz="2000" i="1" dirty="0" err="1">
                <a:latin typeface="Liberation Serif" pitchFamily="18" charset="0"/>
              </a:rPr>
              <a:t>domaine</a:t>
            </a:r>
            <a:r>
              <a:rPr lang="en-US" sz="2000" i="1" dirty="0">
                <a:latin typeface="Liberation Serif" pitchFamily="18" charset="0"/>
              </a:rPr>
              <a:t> </a:t>
            </a:r>
            <a:r>
              <a:rPr lang="en-US" sz="2000" i="1" dirty="0" err="1">
                <a:latin typeface="Liberation Serif" pitchFamily="18" charset="0"/>
              </a:rPr>
              <a:t>Anastasievka</a:t>
            </a:r>
            <a:r>
              <a:rPr lang="en-US" sz="2000" i="1" dirty="0">
                <a:latin typeface="Liberation Serif" pitchFamily="18" charset="0"/>
              </a:rPr>
              <a:t> (district d’ </a:t>
            </a:r>
            <a:r>
              <a:rPr lang="en-US" sz="2000" i="1" dirty="0" err="1">
                <a:latin typeface="Liberation Serif" pitchFamily="18" charset="0"/>
              </a:rPr>
              <a:t>Ekaterinbourg</a:t>
            </a:r>
            <a:r>
              <a:rPr lang="en-US" sz="2000" i="1" dirty="0">
                <a:latin typeface="Liberation Serif" pitchFamily="18" charset="0"/>
              </a:rPr>
              <a:t>) de </a:t>
            </a:r>
            <a:r>
              <a:rPr lang="en-US" sz="2000" i="1" dirty="0" err="1">
                <a:latin typeface="Liberation Serif" pitchFamily="18" charset="0"/>
              </a:rPr>
              <a:t>Soloviev</a:t>
            </a:r>
            <a:r>
              <a:rPr lang="en-US" sz="2000" i="1" dirty="0">
                <a:latin typeface="Liberation Serif" pitchFamily="18" charset="0"/>
              </a:rPr>
              <a:t> de </a:t>
            </a:r>
            <a:r>
              <a:rPr lang="en-US" sz="2000" i="1" dirty="0" err="1">
                <a:latin typeface="Liberation Serif" pitchFamily="18" charset="0"/>
              </a:rPr>
              <a:t>différentes</a:t>
            </a:r>
            <a:r>
              <a:rPr lang="en-US" sz="2000" i="1" dirty="0">
                <a:latin typeface="Liberation Serif" pitchFamily="18" charset="0"/>
              </a:rPr>
              <a:t> cultures / en </a:t>
            </a:r>
            <a:r>
              <a:rPr lang="en-US" sz="2000" i="1" dirty="0" err="1">
                <a:latin typeface="Liberation Serif" pitchFamily="18" charset="0"/>
              </a:rPr>
              <a:t>français</a:t>
            </a:r>
            <a:r>
              <a:rPr lang="en-US" sz="2000" i="1" dirty="0">
                <a:latin typeface="Liberation Serif" pitchFamily="18" charset="0"/>
              </a:rPr>
              <a:t>, </a:t>
            </a:r>
            <a:r>
              <a:rPr lang="en-US" sz="2000" i="1" dirty="0" err="1">
                <a:latin typeface="Liberation Serif" pitchFamily="18" charset="0"/>
              </a:rPr>
              <a:t>allemand</a:t>
            </a:r>
            <a:r>
              <a:rPr lang="en-US" sz="2000" i="1" dirty="0">
                <a:latin typeface="Liberation Serif" pitchFamily="18" charset="0"/>
              </a:rPr>
              <a:t>, </a:t>
            </a:r>
            <a:r>
              <a:rPr lang="en-US" sz="2000" i="1" dirty="0" err="1">
                <a:latin typeface="Liberation Serif" pitchFamily="18" charset="0"/>
              </a:rPr>
              <a:t>anglais</a:t>
            </a:r>
            <a:r>
              <a:rPr lang="en-US" sz="2000" i="1" dirty="0">
                <a:latin typeface="Liberation Serif" pitchFamily="18" charset="0"/>
              </a:rPr>
              <a:t>, </a:t>
            </a:r>
            <a:r>
              <a:rPr lang="en-US" sz="2000" i="1" dirty="0" err="1">
                <a:latin typeface="Liberation Serif" pitchFamily="18" charset="0"/>
              </a:rPr>
              <a:t>russe</a:t>
            </a:r>
            <a:r>
              <a:rPr lang="en-US" sz="2000" i="1" dirty="0">
                <a:latin typeface="Liberation Serif" pitchFamily="18" charset="0"/>
              </a:rPr>
              <a:t> /.54p.</a:t>
            </a:r>
            <a:r>
              <a:rPr lang="ru-RU" sz="2000" dirty="0">
                <a:latin typeface="Liberation Serif" pitchFamily="18" charset="0"/>
              </a:rPr>
              <a:t>;</a:t>
            </a:r>
          </a:p>
          <a:p>
            <a:pPr algn="just"/>
            <a:r>
              <a:rPr lang="en-US" sz="2000" dirty="0" err="1">
                <a:latin typeface="Liberation Serif" pitchFamily="18" charset="0"/>
              </a:rPr>
              <a:t>Correspondance</a:t>
            </a:r>
            <a:r>
              <a:rPr lang="en-US" sz="2000" dirty="0">
                <a:latin typeface="Liberation Serif" pitchFamily="18" charset="0"/>
              </a:rPr>
              <a:t> avec des institutions et des </a:t>
            </a:r>
            <a:r>
              <a:rPr lang="en-US" sz="2000" dirty="0" err="1">
                <a:latin typeface="Liberation Serif" pitchFamily="18" charset="0"/>
              </a:rPr>
              <a:t>personnes</a:t>
            </a:r>
            <a:r>
              <a:rPr lang="en-US" sz="2000" dirty="0">
                <a:latin typeface="Liberation Serif" pitchFamily="18" charset="0"/>
              </a:rPr>
              <a:t> à </a:t>
            </a:r>
            <a:r>
              <a:rPr lang="en-US" sz="2000" dirty="0" err="1">
                <a:latin typeface="Liberation Serif" pitchFamily="18" charset="0"/>
              </a:rPr>
              <a:t>l'étranger</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et </a:t>
            </a:r>
            <a:r>
              <a:rPr lang="en-US" sz="2000" dirty="0" err="1">
                <a:latin typeface="Liberation Serif" pitchFamily="18" charset="0"/>
              </a:rPr>
              <a:t>allemand</a:t>
            </a:r>
            <a:r>
              <a:rPr lang="en-US" sz="2000" dirty="0">
                <a:latin typeface="Liberation Serif" pitchFamily="18" charset="0"/>
              </a:rPr>
              <a:t>/. 24p.</a:t>
            </a:r>
            <a:r>
              <a:rPr lang="ru-RU" sz="2000" dirty="0">
                <a:latin typeface="Liberation Serif" pitchFamily="18" charset="0"/>
              </a:rPr>
              <a:t>;</a:t>
            </a:r>
          </a:p>
          <a:p>
            <a:r>
              <a:rPr lang="en-US" sz="2000" dirty="0" err="1">
                <a:latin typeface="Liberation Serif" pitchFamily="18" charset="0"/>
              </a:rPr>
              <a:t>Correspondance</a:t>
            </a:r>
            <a:r>
              <a:rPr lang="en-US" sz="2000" dirty="0">
                <a:latin typeface="Liberation Serif" pitchFamily="18" charset="0"/>
              </a:rPr>
              <a:t> avec des institutions, </a:t>
            </a:r>
            <a:r>
              <a:rPr lang="en-US" sz="2000" dirty="0" err="1">
                <a:latin typeface="Liberation Serif" pitchFamily="18" charset="0"/>
              </a:rPr>
              <a:t>sociétés</a:t>
            </a:r>
            <a:r>
              <a:rPr lang="en-US" sz="2000" dirty="0">
                <a:latin typeface="Liberation Serif" pitchFamily="18" charset="0"/>
              </a:rPr>
              <a:t> et </a:t>
            </a:r>
            <a:r>
              <a:rPr lang="en-US" sz="2000" dirty="0" err="1">
                <a:latin typeface="Liberation Serif" pitchFamily="18" charset="0"/>
              </a:rPr>
              <a:t>personnes</a:t>
            </a:r>
            <a:r>
              <a:rPr lang="en-US" sz="2000" dirty="0">
                <a:latin typeface="Liberation Serif" pitchFamily="18" charset="0"/>
              </a:rPr>
              <a:t> à </a:t>
            </a:r>
            <a:r>
              <a:rPr lang="en-US" sz="2000" dirty="0" err="1">
                <a:latin typeface="Liberation Serif" pitchFamily="18" charset="0"/>
              </a:rPr>
              <a:t>l'étranger</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a:t>
            </a:r>
            <a:r>
              <a:rPr lang="en-US" sz="2000" dirty="0" err="1">
                <a:latin typeface="Liberation Serif" pitchFamily="18" charset="0"/>
              </a:rPr>
              <a:t>anglais</a:t>
            </a:r>
            <a:r>
              <a:rPr lang="en-US" sz="2000" dirty="0">
                <a:latin typeface="Liberation Serif" pitchFamily="18" charset="0"/>
              </a:rPr>
              <a:t>, allemande et </a:t>
            </a:r>
            <a:r>
              <a:rPr lang="en-US" sz="2000" dirty="0" err="1">
                <a:latin typeface="Liberation Serif" pitchFamily="18" charset="0"/>
              </a:rPr>
              <a:t>italien</a:t>
            </a:r>
            <a:r>
              <a:rPr lang="en-US" sz="2000" dirty="0">
                <a:latin typeface="Liberation Serif" pitchFamily="18" charset="0"/>
              </a:rPr>
              <a:t> /. 14p.</a:t>
            </a:r>
            <a:r>
              <a:rPr lang="ru-RU" sz="2000" dirty="0">
                <a:latin typeface="Liberation Serif" pitchFamily="18" charset="0"/>
              </a:rPr>
              <a:t>;</a:t>
            </a:r>
          </a:p>
          <a:p>
            <a:pPr algn="just"/>
            <a:r>
              <a:rPr lang="en-US" sz="2000" dirty="0" err="1">
                <a:latin typeface="Liberation Serif" pitchFamily="18" charset="0"/>
              </a:rPr>
              <a:t>Extrait</a:t>
            </a:r>
            <a:r>
              <a:rPr lang="en-US" sz="2000" dirty="0">
                <a:latin typeface="Liberation Serif" pitchFamily="18" charset="0"/>
              </a:rPr>
              <a:t> du rapport </a:t>
            </a:r>
            <a:r>
              <a:rPr lang="en-US" sz="2000" dirty="0" err="1">
                <a:latin typeface="Liberation Serif" pitchFamily="18" charset="0"/>
              </a:rPr>
              <a:t>sur</a:t>
            </a:r>
            <a:r>
              <a:rPr lang="en-US" sz="2000" dirty="0">
                <a:latin typeface="Liberation Serif" pitchFamily="18" charset="0"/>
              </a:rPr>
              <a:t> la </a:t>
            </a:r>
            <a:r>
              <a:rPr lang="en-US" sz="2000" dirty="0" err="1">
                <a:latin typeface="Liberation Serif" pitchFamily="18" charset="0"/>
              </a:rPr>
              <a:t>richesse</a:t>
            </a:r>
            <a:r>
              <a:rPr lang="en-US" sz="2000" dirty="0">
                <a:latin typeface="Liberation Serif" pitchFamily="18" charset="0"/>
              </a:rPr>
              <a:t> </a:t>
            </a:r>
            <a:r>
              <a:rPr lang="en-US" sz="2000" dirty="0" err="1">
                <a:latin typeface="Liberation Serif" pitchFamily="18" charset="0"/>
              </a:rPr>
              <a:t>minérale</a:t>
            </a:r>
            <a:r>
              <a:rPr lang="en-US" sz="2000" dirty="0">
                <a:latin typeface="Liberation Serif" pitchFamily="18" charset="0"/>
              </a:rPr>
              <a:t> de </a:t>
            </a:r>
            <a:r>
              <a:rPr lang="en-US" sz="2000" dirty="0" err="1">
                <a:latin typeface="Liberation Serif" pitchFamily="18" charset="0"/>
              </a:rPr>
              <a:t>l’Oural</a:t>
            </a:r>
            <a:r>
              <a:rPr lang="en-US" sz="2000" dirty="0">
                <a:latin typeface="Liberation Serif" pitchFamily="18" charset="0"/>
              </a:rPr>
              <a:t>/ en </a:t>
            </a:r>
            <a:r>
              <a:rPr lang="en-US" sz="2000" dirty="0" err="1">
                <a:latin typeface="Liberation Serif" pitchFamily="18" charset="0"/>
              </a:rPr>
              <a:t>français</a:t>
            </a:r>
            <a:r>
              <a:rPr lang="en-US" sz="2000" dirty="0">
                <a:latin typeface="Liberation Serif" pitchFamily="18" charset="0"/>
              </a:rPr>
              <a:t> / 26p.</a:t>
            </a:r>
            <a:r>
              <a:rPr lang="ru-RU" sz="2000" dirty="0">
                <a:latin typeface="Liberation Serif" pitchFamily="18" charset="0"/>
              </a:rPr>
              <a:t>;</a:t>
            </a:r>
          </a:p>
          <a:p>
            <a:pPr algn="just"/>
            <a:r>
              <a:rPr lang="en-US" sz="2000" dirty="0">
                <a:latin typeface="Liberation Serif" pitchFamily="18" charset="0"/>
              </a:rPr>
              <a:t>Notes </a:t>
            </a:r>
            <a:r>
              <a:rPr lang="en-US" sz="2000" dirty="0" err="1">
                <a:latin typeface="Liberation Serif" pitchFamily="18" charset="0"/>
              </a:rPr>
              <a:t>académiques</a:t>
            </a:r>
            <a:r>
              <a:rPr lang="en-US" sz="2000" dirty="0">
                <a:latin typeface="Liberation Serif" pitchFamily="18" charset="0"/>
              </a:rPr>
              <a:t> </a:t>
            </a:r>
            <a:r>
              <a:rPr lang="en-US" sz="2000" dirty="0" err="1">
                <a:latin typeface="Liberation Serif" pitchFamily="18" charset="0"/>
              </a:rPr>
              <a:t>sur</a:t>
            </a:r>
            <a:r>
              <a:rPr lang="en-US" sz="2000" dirty="0">
                <a:latin typeface="Liberation Serif" pitchFamily="18" charset="0"/>
              </a:rPr>
              <a:t> la physique et les </a:t>
            </a:r>
            <a:r>
              <a:rPr lang="en-US" sz="2000" dirty="0" err="1">
                <a:latin typeface="Liberation Serif" pitchFamily="18" charset="0"/>
              </a:rPr>
              <a:t>mathématiques</a:t>
            </a:r>
            <a:r>
              <a:rPr lang="en-US" sz="2000" dirty="0">
                <a:latin typeface="Liberation Serif" pitchFamily="18" charset="0"/>
              </a:rPr>
              <a:t> / en </a:t>
            </a:r>
            <a:r>
              <a:rPr lang="en-US" sz="2000" dirty="0" err="1">
                <a:latin typeface="Liberation Serif" pitchFamily="18" charset="0"/>
              </a:rPr>
              <a:t>français</a:t>
            </a:r>
            <a:r>
              <a:rPr lang="en-US" sz="2000" dirty="0">
                <a:latin typeface="Liberation Serif" pitchFamily="18" charset="0"/>
              </a:rPr>
              <a:t> /. 131p.</a:t>
            </a:r>
            <a:endParaRPr lang="ru-RU" sz="2000" dirty="0">
              <a:latin typeface="Liberation Serif"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6143644"/>
            <a:ext cx="8715436" cy="511156"/>
          </a:xfrm>
        </p:spPr>
        <p:txBody>
          <a:bodyPr>
            <a:noAutofit/>
          </a:bodyPr>
          <a:lstStyle/>
          <a:p>
            <a:pPr marL="0" algn="ctr"/>
            <a:r>
              <a:rPr lang="en-US" sz="1800" b="1" dirty="0" err="1">
                <a:ln w="6350">
                  <a:noFill/>
                </a:ln>
                <a:latin typeface="Liberation Serif" pitchFamily="18" charset="0"/>
              </a:rPr>
              <a:t>Correspondance</a:t>
            </a:r>
            <a:r>
              <a:rPr lang="en-US" sz="1800" b="1" dirty="0">
                <a:ln w="6350">
                  <a:noFill/>
                </a:ln>
                <a:latin typeface="Liberation Serif" pitchFamily="18" charset="0"/>
              </a:rPr>
              <a:t> avec des institutions et des </a:t>
            </a:r>
            <a:r>
              <a:rPr lang="en-US" sz="1800" b="1" dirty="0" err="1">
                <a:ln w="6350">
                  <a:noFill/>
                </a:ln>
                <a:latin typeface="Liberation Serif" pitchFamily="18" charset="0"/>
              </a:rPr>
              <a:t>personnes</a:t>
            </a:r>
            <a:r>
              <a:rPr lang="en-US" sz="1800" b="1" dirty="0">
                <a:ln w="6350">
                  <a:noFill/>
                </a:ln>
                <a:latin typeface="Liberation Serif" pitchFamily="18" charset="0"/>
              </a:rPr>
              <a:t> à </a:t>
            </a:r>
            <a:r>
              <a:rPr lang="en-US" sz="1800" b="1" dirty="0" err="1">
                <a:ln w="6350">
                  <a:noFill/>
                </a:ln>
                <a:latin typeface="Liberation Serif" pitchFamily="18" charset="0"/>
              </a:rPr>
              <a:t>l'étranger</a:t>
            </a:r>
            <a:r>
              <a:rPr lang="en-US" sz="1800" b="1" dirty="0">
                <a:ln w="6350">
                  <a:noFill/>
                </a:ln>
                <a:latin typeface="Liberation Serif" pitchFamily="18" charset="0"/>
              </a:rPr>
              <a:t> </a:t>
            </a:r>
            <a:r>
              <a:rPr lang="ru-RU" sz="1800" b="1" dirty="0">
                <a:ln w="6350">
                  <a:noFill/>
                </a:ln>
                <a:latin typeface="Liberation Serif" pitchFamily="18" charset="0"/>
              </a:rPr>
              <a:t/>
            </a:r>
            <a:br>
              <a:rPr lang="ru-RU" sz="1800" b="1" dirty="0">
                <a:ln w="6350">
                  <a:noFill/>
                </a:ln>
                <a:latin typeface="Liberation Serif" pitchFamily="18" charset="0"/>
              </a:rPr>
            </a:br>
            <a:r>
              <a:rPr lang="en-US" sz="1800" b="1" dirty="0">
                <a:ln w="6350">
                  <a:noFill/>
                </a:ln>
                <a:latin typeface="Liberation Serif" pitchFamily="18" charset="0"/>
              </a:rPr>
              <a:t>/ en </a:t>
            </a:r>
            <a:r>
              <a:rPr lang="en-US" sz="1800" b="1" dirty="0" err="1">
                <a:ln w="6350">
                  <a:noFill/>
                </a:ln>
                <a:latin typeface="Liberation Serif" pitchFamily="18" charset="0"/>
              </a:rPr>
              <a:t>français</a:t>
            </a:r>
            <a:r>
              <a:rPr lang="en-US" sz="1800" b="1" dirty="0">
                <a:ln w="6350">
                  <a:noFill/>
                </a:ln>
                <a:latin typeface="Liberation Serif" pitchFamily="18" charset="0"/>
              </a:rPr>
              <a:t> et </a:t>
            </a:r>
            <a:r>
              <a:rPr lang="en-US" sz="1800" b="1" dirty="0" err="1">
                <a:ln w="6350">
                  <a:noFill/>
                </a:ln>
                <a:latin typeface="Liberation Serif" pitchFamily="18" charset="0"/>
              </a:rPr>
              <a:t>allemand</a:t>
            </a:r>
            <a:r>
              <a:rPr lang="en-US" sz="1800" b="1" dirty="0">
                <a:ln w="6350">
                  <a:noFill/>
                </a:ln>
                <a:latin typeface="Liberation Serif" pitchFamily="18" charset="0"/>
              </a:rPr>
              <a:t>/</a:t>
            </a:r>
            <a:endParaRPr lang="ru-RU" sz="1800" b="1" dirty="0">
              <a:ln w="6350">
                <a:noFill/>
              </a:ln>
              <a:solidFill>
                <a:schemeClr val="tx2">
                  <a:lumMod val="75000"/>
                </a:schemeClr>
              </a:solidFill>
              <a:latin typeface="Liberation Serif" pitchFamily="18" charset="0"/>
            </a:endParaRPr>
          </a:p>
        </p:txBody>
      </p:sp>
      <p:pic>
        <p:nvPicPr>
          <p:cNvPr id="8194" name="Picture 2"/>
          <p:cNvPicPr>
            <a:picLocks noChangeAspect="1" noChangeArrowheads="1"/>
          </p:cNvPicPr>
          <p:nvPr/>
        </p:nvPicPr>
        <p:blipFill>
          <a:blip r:embed="rId2" cstate="print"/>
          <a:srcRect/>
          <a:stretch>
            <a:fillRect/>
          </a:stretch>
        </p:blipFill>
        <p:spPr bwMode="auto">
          <a:xfrm>
            <a:off x="90455" y="214290"/>
            <a:ext cx="3481413" cy="5762427"/>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cstate="print"/>
          <a:srcRect/>
          <a:stretch>
            <a:fillRect/>
          </a:stretch>
        </p:blipFill>
        <p:spPr bwMode="auto">
          <a:xfrm>
            <a:off x="3714744" y="857232"/>
            <a:ext cx="5311723" cy="435771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4"/>
            <a:ext cx="8786874" cy="785818"/>
          </a:xfrm>
        </p:spPr>
        <p:txBody>
          <a:bodyPr>
            <a:noAutofit/>
          </a:bodyPr>
          <a:lstStyle/>
          <a:p>
            <a:pPr algn="ctr"/>
            <a:r>
              <a:rPr lang="fr-FR" sz="2400" b="1" dirty="0">
                <a:ln w="6350">
                  <a:noFill/>
                </a:ln>
                <a:latin typeface="Liberation Serif" pitchFamily="18" charset="0"/>
              </a:rPr>
              <a:t>Fonds № </a:t>
            </a:r>
            <a:r>
              <a:rPr lang="en-US" sz="2400" b="1" dirty="0">
                <a:ln w="6350">
                  <a:noFill/>
                </a:ln>
                <a:latin typeface="Liberation Serif" pitchFamily="18" charset="0"/>
              </a:rPr>
              <a:t>128 : </a:t>
            </a:r>
            <a:r>
              <a:rPr lang="en-US" sz="2400" b="1" i="1" dirty="0">
                <a:ln w="6350">
                  <a:noFill/>
                </a:ln>
                <a:latin typeface="Liberation Serif" pitchFamily="18" charset="0"/>
              </a:rPr>
              <a:t>«</a:t>
            </a:r>
            <a:r>
              <a:rPr lang="en-US" sz="2400" dirty="0">
                <a:ln w="6350">
                  <a:noFill/>
                </a:ln>
                <a:latin typeface="Liberation Serif" pitchFamily="18" charset="0"/>
              </a:rPr>
              <a:t> </a:t>
            </a:r>
            <a:r>
              <a:rPr lang="en-US" sz="2400" b="1" i="1" dirty="0">
                <a:ln w="6350">
                  <a:noFill/>
                </a:ln>
                <a:latin typeface="Liberation Serif" pitchFamily="18" charset="0"/>
              </a:rPr>
              <a:t>Dmitri Pavlovich </a:t>
            </a:r>
            <a:r>
              <a:rPr lang="en-US" sz="2400" b="1" i="1" dirty="0" err="1">
                <a:ln w="6350">
                  <a:noFill/>
                </a:ln>
                <a:latin typeface="Liberation Serif" pitchFamily="18" charset="0"/>
              </a:rPr>
              <a:t>Solomirski</a:t>
            </a:r>
            <a:r>
              <a:rPr lang="en-US" sz="2400" b="1" i="1" dirty="0">
                <a:ln w="6350">
                  <a:noFill/>
                </a:ln>
                <a:latin typeface="Liberation Serif" pitchFamily="18" charset="0"/>
              </a:rPr>
              <a:t>, </a:t>
            </a:r>
            <a:r>
              <a:rPr lang="ru-RU" sz="2400" dirty="0">
                <a:ln w="6350">
                  <a:noFill/>
                </a:ln>
                <a:latin typeface="Liberation Serif" pitchFamily="18" charset="0"/>
              </a:rPr>
              <a:t/>
            </a:r>
            <a:br>
              <a:rPr lang="ru-RU" sz="2400" dirty="0">
                <a:ln w="6350">
                  <a:noFill/>
                </a:ln>
                <a:latin typeface="Liberation Serif" pitchFamily="18" charset="0"/>
              </a:rPr>
            </a:br>
            <a:r>
              <a:rPr lang="en-US" sz="2400" b="1" i="1" dirty="0" err="1">
                <a:ln w="6350">
                  <a:noFill/>
                </a:ln>
                <a:latin typeface="Liberation Serif" pitchFamily="18" charset="0"/>
              </a:rPr>
              <a:t>propriétaire</a:t>
            </a:r>
            <a:r>
              <a:rPr lang="en-US" sz="2400" b="1" i="1" dirty="0">
                <a:ln w="6350">
                  <a:noFill/>
                </a:ln>
                <a:latin typeface="Liberation Serif" pitchFamily="18" charset="0"/>
              </a:rPr>
              <a:t> des </a:t>
            </a:r>
            <a:r>
              <a:rPr lang="en-US" sz="2400" b="1" i="1" dirty="0" err="1">
                <a:ln w="6350">
                  <a:noFill/>
                </a:ln>
                <a:latin typeface="Liberation Serif" pitchFamily="18" charset="0"/>
              </a:rPr>
              <a:t>usines</a:t>
            </a:r>
            <a:r>
              <a:rPr lang="en-US" sz="2400" b="1" i="1" dirty="0">
                <a:ln w="6350">
                  <a:noFill/>
                </a:ln>
                <a:latin typeface="Liberation Serif" pitchFamily="18" charset="0"/>
              </a:rPr>
              <a:t> de </a:t>
            </a:r>
            <a:r>
              <a:rPr lang="en-US" sz="2400" b="1" i="1" dirty="0" err="1">
                <a:ln w="6350">
                  <a:noFill/>
                </a:ln>
                <a:latin typeface="Liberation Serif" pitchFamily="18" charset="0"/>
              </a:rPr>
              <a:t>Sysserte</a:t>
            </a:r>
            <a:r>
              <a:rPr lang="en-US" sz="2400" b="1" i="1" dirty="0">
                <a:ln w="6350">
                  <a:noFill/>
                </a:ln>
                <a:latin typeface="Liberation Serif" pitchFamily="18" charset="0"/>
              </a:rPr>
              <a:t> (1841-1916)» </a:t>
            </a:r>
            <a:endParaRPr lang="ru-RU" sz="2400" dirty="0">
              <a:ln w="6350">
                <a:noFill/>
              </a:ln>
              <a:latin typeface="Liberation Serif" pitchFamily="18" charset="0"/>
            </a:endParaRPr>
          </a:p>
        </p:txBody>
      </p:sp>
      <p:sp>
        <p:nvSpPr>
          <p:cNvPr id="3" name="Содержимое 2"/>
          <p:cNvSpPr>
            <a:spLocks noGrp="1"/>
          </p:cNvSpPr>
          <p:nvPr>
            <p:ph idx="1"/>
          </p:nvPr>
        </p:nvSpPr>
        <p:spPr>
          <a:xfrm>
            <a:off x="-71470" y="1714488"/>
            <a:ext cx="5572164" cy="3643338"/>
          </a:xfrm>
        </p:spPr>
        <p:txBody>
          <a:bodyPr>
            <a:normAutofit/>
          </a:bodyPr>
          <a:lstStyle/>
          <a:p>
            <a:pPr algn="just"/>
            <a:r>
              <a:rPr lang="fr-FR" sz="2000" dirty="0" err="1">
                <a:latin typeface="Liberation Serif" pitchFamily="18" charset="0"/>
              </a:rPr>
              <a:t>Dmitri</a:t>
            </a:r>
            <a:r>
              <a:rPr lang="fr-FR" sz="2000" dirty="0">
                <a:latin typeface="Liberation Serif" pitchFamily="18" charset="0"/>
              </a:rPr>
              <a:t> </a:t>
            </a:r>
            <a:r>
              <a:rPr lang="fr-FR" sz="2000" dirty="0" err="1">
                <a:latin typeface="Liberation Serif" pitchFamily="18" charset="0"/>
              </a:rPr>
              <a:t>Pavlovich</a:t>
            </a:r>
            <a:r>
              <a:rPr lang="fr-FR" sz="2000" dirty="0">
                <a:latin typeface="Liberation Serif" pitchFamily="18" charset="0"/>
              </a:rPr>
              <a:t> </a:t>
            </a:r>
            <a:r>
              <a:rPr lang="fr-FR" sz="2000" dirty="0" err="1">
                <a:latin typeface="Liberation Serif" pitchFamily="18" charset="0"/>
              </a:rPr>
              <a:t>Solomirski</a:t>
            </a:r>
            <a:r>
              <a:rPr lang="fr-FR" sz="2000" dirty="0">
                <a:latin typeface="Liberation Serif" pitchFamily="18" charset="0"/>
              </a:rPr>
              <a:t> (1838 - 1923) - dernier représentant de la dynastie des </a:t>
            </a:r>
            <a:r>
              <a:rPr lang="fr-FR" sz="2000" dirty="0" err="1">
                <a:latin typeface="Liberation Serif" pitchFamily="18" charset="0"/>
              </a:rPr>
              <a:t>propriaitaires</a:t>
            </a:r>
            <a:r>
              <a:rPr lang="fr-FR" sz="2000" dirty="0">
                <a:latin typeface="Liberation Serif" pitchFamily="18" charset="0"/>
              </a:rPr>
              <a:t> de mines et d’usines </a:t>
            </a:r>
            <a:r>
              <a:rPr lang="fr-FR" sz="2000" dirty="0" err="1">
                <a:latin typeface="Liberation Serif" pitchFamily="18" charset="0"/>
              </a:rPr>
              <a:t>Tourchaninov</a:t>
            </a:r>
            <a:r>
              <a:rPr lang="fr-FR" sz="2000" dirty="0">
                <a:latin typeface="Liberation Serif" pitchFamily="18" charset="0"/>
              </a:rPr>
              <a:t> – </a:t>
            </a:r>
            <a:r>
              <a:rPr lang="fr-FR" sz="2000" dirty="0" err="1">
                <a:latin typeface="Liberation Serif" pitchFamily="18" charset="0"/>
              </a:rPr>
              <a:t>Solomirski</a:t>
            </a:r>
            <a:r>
              <a:rPr lang="fr-FR" sz="2000" dirty="0">
                <a:latin typeface="Liberation Serif" pitchFamily="18" charset="0"/>
              </a:rPr>
              <a:t>! Fils de P. D. </a:t>
            </a:r>
            <a:r>
              <a:rPr lang="fr-FR" sz="2000" dirty="0" err="1">
                <a:latin typeface="Liberation Serif" pitchFamily="18" charset="0"/>
              </a:rPr>
              <a:t>Solomirski</a:t>
            </a:r>
            <a:r>
              <a:rPr lang="fr-FR" sz="2000" dirty="0">
                <a:latin typeface="Liberation Serif" pitchFamily="18" charset="0"/>
              </a:rPr>
              <a:t>, petit-fils de D. P. </a:t>
            </a:r>
            <a:r>
              <a:rPr lang="fr-FR" sz="2000" dirty="0" err="1">
                <a:latin typeface="Liberation Serif" pitchFamily="18" charset="0"/>
              </a:rPr>
              <a:t>Tatishchev</a:t>
            </a:r>
            <a:r>
              <a:rPr lang="fr-FR" sz="2000" dirty="0">
                <a:latin typeface="Liberation Serif" pitchFamily="18" charset="0"/>
              </a:rPr>
              <a:t>, arrière-petit-fils de Alexey </a:t>
            </a:r>
            <a:r>
              <a:rPr lang="fr-FR" sz="2000" dirty="0" err="1">
                <a:latin typeface="Liberation Serif" pitchFamily="18" charset="0"/>
              </a:rPr>
              <a:t>Fyodorovich</a:t>
            </a:r>
            <a:r>
              <a:rPr lang="fr-FR" sz="2000" dirty="0">
                <a:latin typeface="Liberation Serif" pitchFamily="18" charset="0"/>
              </a:rPr>
              <a:t> </a:t>
            </a:r>
            <a:r>
              <a:rPr lang="fr-FR" sz="2000" dirty="0" err="1">
                <a:latin typeface="Liberation Serif" pitchFamily="18" charset="0"/>
              </a:rPr>
              <a:t>Turchaninov</a:t>
            </a:r>
            <a:r>
              <a:rPr lang="fr-FR" sz="2000" dirty="0">
                <a:latin typeface="Liberation Serif" pitchFamily="18" charset="0"/>
              </a:rPr>
              <a:t>, il était un philanthrope de renom</a:t>
            </a:r>
          </a:p>
          <a:p>
            <a:pPr algn="just"/>
            <a:r>
              <a:rPr lang="fr-FR" sz="2000" dirty="0">
                <a:latin typeface="Liberation Serif" pitchFamily="18" charset="0"/>
              </a:rPr>
              <a:t>Dans le fonds privé de </a:t>
            </a:r>
            <a:r>
              <a:rPr lang="fr-FR" sz="2000" dirty="0" err="1">
                <a:latin typeface="Liberation Serif" pitchFamily="18" charset="0"/>
              </a:rPr>
              <a:t>Solomirski</a:t>
            </a:r>
            <a:r>
              <a:rPr lang="fr-FR" sz="2000" dirty="0">
                <a:latin typeface="Liberation Serif" pitchFamily="18" charset="0"/>
              </a:rPr>
              <a:t> aux archives régionales de Sverdlovsk, est conservée sa correspondance en français avec l'impératrice Maria </a:t>
            </a:r>
            <a:r>
              <a:rPr lang="fr-FR" sz="2000" dirty="0" err="1">
                <a:latin typeface="Liberation Serif" pitchFamily="18" charset="0"/>
              </a:rPr>
              <a:t>Feodorovna</a:t>
            </a:r>
            <a:r>
              <a:rPr lang="fr-FR" sz="2000" dirty="0">
                <a:latin typeface="Liberation Serif" pitchFamily="18" charset="0"/>
              </a:rPr>
              <a:t>, datés de 1877-1907. </a:t>
            </a:r>
          </a:p>
        </p:txBody>
      </p:sp>
      <p:pic>
        <p:nvPicPr>
          <p:cNvPr id="5" name="Picture 2"/>
          <p:cNvPicPr>
            <a:picLocks noChangeAspect="1" noChangeArrowheads="1"/>
          </p:cNvPicPr>
          <p:nvPr/>
        </p:nvPicPr>
        <p:blipFill>
          <a:blip r:embed="rId2"/>
          <a:srcRect/>
          <a:stretch>
            <a:fillRect/>
          </a:stretch>
        </p:blipFill>
        <p:spPr bwMode="auto">
          <a:xfrm>
            <a:off x="5643150" y="1071547"/>
            <a:ext cx="3358006" cy="4786345"/>
          </a:xfrm>
          <a:prstGeom prst="rect">
            <a:avLst/>
          </a:prstGeom>
          <a:noFill/>
          <a:ln w="9525">
            <a:noFill/>
            <a:miter lim="800000"/>
            <a:headEnd/>
            <a:tailEnd/>
          </a:ln>
          <a:effectLst/>
        </p:spPr>
      </p:pic>
      <p:sp>
        <p:nvSpPr>
          <p:cNvPr id="6" name="TextBox 5"/>
          <p:cNvSpPr txBox="1"/>
          <p:nvPr/>
        </p:nvSpPr>
        <p:spPr>
          <a:xfrm>
            <a:off x="5643570" y="5929330"/>
            <a:ext cx="3357586" cy="646331"/>
          </a:xfrm>
          <a:prstGeom prst="rect">
            <a:avLst/>
          </a:prstGeom>
          <a:noFill/>
        </p:spPr>
        <p:txBody>
          <a:bodyPr wrap="square" rtlCol="0">
            <a:spAutoFit/>
          </a:bodyPr>
          <a:lstStyle/>
          <a:p>
            <a:pPr algn="ctr"/>
            <a:r>
              <a:rPr lang="en-US" dirty="0">
                <a:solidFill>
                  <a:schemeClr val="accent1">
                    <a:lumMod val="60000"/>
                    <a:lumOff val="40000"/>
                  </a:schemeClr>
                </a:solidFill>
                <a:latin typeface="Liberation Serif" pitchFamily="18" charset="0"/>
              </a:rPr>
              <a:t>Dmitri Pavlovich </a:t>
            </a:r>
            <a:r>
              <a:rPr lang="en-US" dirty="0" err="1">
                <a:solidFill>
                  <a:schemeClr val="accent1">
                    <a:lumMod val="60000"/>
                    <a:lumOff val="40000"/>
                  </a:schemeClr>
                </a:solidFill>
                <a:latin typeface="Liberation Serif" pitchFamily="18" charset="0"/>
              </a:rPr>
              <a:t>Solomirski</a:t>
            </a:r>
            <a:r>
              <a:rPr lang="en-US" dirty="0">
                <a:solidFill>
                  <a:schemeClr val="accent1">
                    <a:lumMod val="60000"/>
                    <a:lumOff val="40000"/>
                  </a:schemeClr>
                </a:solidFill>
                <a:latin typeface="Liberation Serif" pitchFamily="18" charset="0"/>
              </a:rPr>
              <a:t> (1838 - 1923)</a:t>
            </a:r>
            <a:endParaRPr lang="ru-RU" dirty="0">
              <a:solidFill>
                <a:schemeClr val="accent1">
                  <a:lumMod val="60000"/>
                  <a:lumOff val="4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28604"/>
            <a:ext cx="8929718" cy="571504"/>
          </a:xfrm>
        </p:spPr>
        <p:txBody>
          <a:bodyPr>
            <a:normAutofit fontScale="92500" lnSpcReduction="20000"/>
          </a:bodyPr>
          <a:lstStyle/>
          <a:p>
            <a:pPr algn="just"/>
            <a:r>
              <a:rPr lang="en-US" sz="1800" dirty="0" err="1">
                <a:latin typeface="Liberation Serif" pitchFamily="18" charset="0"/>
              </a:rPr>
              <a:t>Lettres</a:t>
            </a:r>
            <a:r>
              <a:rPr lang="en-US" sz="1800" dirty="0">
                <a:latin typeface="Liberation Serif" pitchFamily="18" charset="0"/>
              </a:rPr>
              <a:t>, </a:t>
            </a:r>
            <a:r>
              <a:rPr lang="en-US" sz="1800" dirty="0" err="1">
                <a:latin typeface="Liberation Serif" pitchFamily="18" charset="0"/>
              </a:rPr>
              <a:t>télégrammes</a:t>
            </a:r>
            <a:r>
              <a:rPr lang="en-US" sz="1800" dirty="0">
                <a:latin typeface="Liberation Serif" pitchFamily="18" charset="0"/>
              </a:rPr>
              <a:t> etc. en </a:t>
            </a:r>
            <a:r>
              <a:rPr lang="en-US" sz="1800" dirty="0" err="1">
                <a:latin typeface="Liberation Serif" pitchFamily="18" charset="0"/>
              </a:rPr>
              <a:t>francais</a:t>
            </a:r>
            <a:r>
              <a:rPr lang="ru-RU" sz="1800" dirty="0">
                <a:latin typeface="Liberation Serif" pitchFamily="18" charset="0"/>
              </a:rPr>
              <a:t>;</a:t>
            </a:r>
          </a:p>
          <a:p>
            <a:pPr algn="just"/>
            <a:r>
              <a:rPr lang="en-US" sz="1800" dirty="0" err="1">
                <a:latin typeface="Liberation Serif" pitchFamily="18" charset="0"/>
              </a:rPr>
              <a:t>Télégrammes</a:t>
            </a:r>
            <a:r>
              <a:rPr lang="en-US" sz="1800" dirty="0">
                <a:latin typeface="Liberation Serif" pitchFamily="18" charset="0"/>
              </a:rPr>
              <a:t> etc. en </a:t>
            </a:r>
            <a:r>
              <a:rPr lang="en-US" sz="1800" dirty="0" err="1">
                <a:latin typeface="Liberation Serif" pitchFamily="18" charset="0"/>
              </a:rPr>
              <a:t>francais</a:t>
            </a:r>
            <a:r>
              <a:rPr lang="en-US" sz="1800" dirty="0">
                <a:latin typeface="Liberation Serif" pitchFamily="18" charset="0"/>
              </a:rPr>
              <a:t>.</a:t>
            </a:r>
            <a:endParaRPr lang="ru-RU" sz="2000" dirty="0">
              <a:latin typeface="Liberation Serif" pitchFamily="18" charset="0"/>
            </a:endParaRPr>
          </a:p>
        </p:txBody>
      </p:sp>
      <p:sp>
        <p:nvSpPr>
          <p:cNvPr id="5" name="TextBox 4"/>
          <p:cNvSpPr txBox="1"/>
          <p:nvPr/>
        </p:nvSpPr>
        <p:spPr>
          <a:xfrm>
            <a:off x="4572000" y="6376594"/>
            <a:ext cx="4572000" cy="338554"/>
          </a:xfrm>
          <a:prstGeom prst="rect">
            <a:avLst/>
          </a:prstGeom>
          <a:noFill/>
        </p:spPr>
        <p:txBody>
          <a:bodyPr wrap="square" rtlCol="0">
            <a:spAutoFit/>
          </a:bodyPr>
          <a:lstStyle/>
          <a:p>
            <a:pPr algn="ctr"/>
            <a:r>
              <a:rPr lang="fr-FR" sz="1600" b="1" dirty="0">
                <a:solidFill>
                  <a:schemeClr val="tx2">
                    <a:lumMod val="75000"/>
                  </a:schemeClr>
                </a:solidFill>
                <a:latin typeface="Liberation Serif" pitchFamily="18" charset="0"/>
              </a:rPr>
              <a:t>Lettre D.P. Solomirsky</a:t>
            </a:r>
            <a:r>
              <a:rPr lang="ru-RU" sz="1600" b="1" dirty="0">
                <a:solidFill>
                  <a:schemeClr val="tx2">
                    <a:lumMod val="75000"/>
                  </a:schemeClr>
                </a:solidFill>
                <a:latin typeface="Liberation Serif" pitchFamily="18" charset="0"/>
              </a:rPr>
              <a:t> </a:t>
            </a:r>
            <a:r>
              <a:rPr lang="fr-FR" sz="1600" b="1" dirty="0">
                <a:solidFill>
                  <a:schemeClr val="tx2">
                    <a:lumMod val="75000"/>
                  </a:schemeClr>
                </a:solidFill>
                <a:latin typeface="Liberation Serif" pitchFamily="18" charset="0"/>
              </a:rPr>
              <a:t>en français</a:t>
            </a:r>
            <a:endParaRPr lang="ru-RU" sz="1600" b="1" dirty="0">
              <a:solidFill>
                <a:schemeClr val="tx2">
                  <a:lumMod val="75000"/>
                </a:schemeClr>
              </a:solidFill>
              <a:latin typeface="Liberation Serif" pitchFamily="18" charset="0"/>
            </a:endParaRPr>
          </a:p>
        </p:txBody>
      </p:sp>
      <p:pic>
        <p:nvPicPr>
          <p:cNvPr id="6" name="Picture 2"/>
          <p:cNvPicPr>
            <a:picLocks noChangeAspect="1" noChangeArrowheads="1"/>
          </p:cNvPicPr>
          <p:nvPr/>
        </p:nvPicPr>
        <p:blipFill>
          <a:blip r:embed="rId2"/>
          <a:srcRect/>
          <a:stretch>
            <a:fillRect/>
          </a:stretch>
        </p:blipFill>
        <p:spPr bwMode="auto">
          <a:xfrm>
            <a:off x="285720" y="1055711"/>
            <a:ext cx="4254500" cy="5659437"/>
          </a:xfrm>
          <a:prstGeom prst="rect">
            <a:avLst/>
          </a:prstGeom>
          <a:noFill/>
          <a:ln w="9525">
            <a:noFill/>
            <a:miter lim="800000"/>
            <a:headEnd/>
            <a:tailEnd/>
          </a:ln>
          <a:effectLst/>
        </p:spPr>
      </p:pic>
      <p:sp>
        <p:nvSpPr>
          <p:cNvPr id="7" name="Заголовок 1"/>
          <p:cNvSpPr txBox="1">
            <a:spLocks/>
          </p:cNvSpPr>
          <p:nvPr/>
        </p:nvSpPr>
        <p:spPr>
          <a:xfrm>
            <a:off x="0" y="0"/>
            <a:ext cx="9144000" cy="500042"/>
          </a:xfrm>
          <a:prstGeom prst="rect">
            <a:avLst/>
          </a:prstGeom>
          <a:ln>
            <a:noFill/>
          </a:ln>
        </p:spPr>
        <p:txBody>
          <a:bodyPr vert="horz" anchor="ctr">
            <a:noAutofit/>
          </a:body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w="6350">
                  <a:noFill/>
                </a:ln>
                <a:solidFill>
                  <a:schemeClr val="accent1">
                    <a:tint val="83000"/>
                    <a:satMod val="150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Documents en </a:t>
            </a:r>
            <a:r>
              <a:rPr kumimoji="0" lang="en-US" sz="2000" b="1" i="0" u="none" strike="noStrike" kern="1200" cap="none" spc="0" normalizeH="0" baseline="0" noProof="0" dirty="0" err="1">
                <a:ln w="6350">
                  <a:noFill/>
                </a:ln>
                <a:solidFill>
                  <a:schemeClr val="accent1">
                    <a:tint val="83000"/>
                    <a:satMod val="150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français</a:t>
            </a:r>
            <a:r>
              <a:rPr kumimoji="0" lang="ru-RU" sz="2000" b="1" i="0" u="none" strike="noStrike" kern="1200" cap="none" spc="0" normalizeH="0" baseline="0" noProof="0" dirty="0">
                <a:ln w="6350">
                  <a:noFill/>
                </a:ln>
                <a:solidFill>
                  <a:schemeClr val="accent1">
                    <a:tint val="83000"/>
                    <a:satMod val="150000"/>
                  </a:schemeClr>
                </a:solidFill>
                <a:effectLst>
                  <a:outerShdw blurRad="26000" dist="26000" dir="14500000" algn="tl" rotWithShape="0">
                    <a:srgbClr val="000000">
                      <a:alpha val="40000"/>
                    </a:srgbClr>
                  </a:outerShdw>
                </a:effectLst>
                <a:uLnTx/>
                <a:uFillTx/>
                <a:latin typeface="Liberation Serif" pitchFamily="18" charset="0"/>
                <a:ea typeface="+mj-ea"/>
                <a:cs typeface="+mj-cs"/>
              </a:rPr>
              <a:t>: </a:t>
            </a:r>
            <a:endParaRPr kumimoji="0" lang="ru-RU" sz="2000" b="0" i="0" u="none" strike="noStrike" kern="1200" cap="none" spc="0" normalizeH="0" baseline="0" noProof="0" dirty="0">
              <a:ln w="6350">
                <a:no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314" y="420624"/>
            <a:ext cx="8786495" cy="2016224"/>
          </a:xfrm>
        </p:spPr>
        <p:txBody>
          <a:bodyPr>
            <a:noAutofit/>
          </a:bodyPr>
          <a:lstStyle/>
          <a:p>
            <a:pPr marL="0" algn="just"/>
            <a:r>
              <a:rPr lang="fr-FR" sz="1800" dirty="0">
                <a:ln w="6350">
                  <a:noFill/>
                </a:ln>
                <a:solidFill>
                  <a:schemeClr val="tx1">
                    <a:lumMod val="95000"/>
                  </a:schemeClr>
                </a:solidFill>
                <a:latin typeface="Liberation Serif" pitchFamily="18" charset="0"/>
              </a:rPr>
              <a:t>Actuellement, les archives régionales de Sverdlovsk font partie du Service d’archives de la région de Sverdlovsk, administré  par la Direction régionale des archives. Les Archives régionales sont le plus grand dépôt d’archives  en Oural. Au 1 janvier 2019 les Archives régionales conservés</a:t>
            </a:r>
            <a:r>
              <a:rPr lang="en-US" sz="1800" dirty="0">
                <a:ln w="6350">
                  <a:noFill/>
                </a:ln>
                <a:solidFill>
                  <a:schemeClr val="tx1">
                    <a:lumMod val="95000"/>
                  </a:schemeClr>
                </a:solidFill>
                <a:latin typeface="Liberation Serif" pitchFamily="18" charset="0"/>
              </a:rPr>
              <a:t> 2649 fonds</a:t>
            </a:r>
            <a:r>
              <a:rPr lang="ru-RU" sz="1800" dirty="0">
                <a:ln w="6350">
                  <a:noFill/>
                </a:ln>
                <a:solidFill>
                  <a:schemeClr val="tx1">
                    <a:lumMod val="95000"/>
                  </a:schemeClr>
                </a:solidFill>
                <a:latin typeface="Liberation Serif" pitchFamily="18" charset="0"/>
              </a:rPr>
              <a:t> (</a:t>
            </a:r>
            <a:r>
              <a:rPr lang="fr-FR" sz="1800" dirty="0">
                <a:ln w="6350">
                  <a:noFill/>
                </a:ln>
                <a:solidFill>
                  <a:schemeClr val="tx1">
                    <a:lumMod val="95000"/>
                  </a:schemeClr>
                </a:solidFill>
                <a:latin typeface="Liberation Serif" pitchFamily="18" charset="0"/>
              </a:rPr>
              <a:t> soit </a:t>
            </a:r>
            <a:r>
              <a:rPr lang="ru-RU" sz="1800" dirty="0">
                <a:ln w="6350">
                  <a:noFill/>
                </a:ln>
                <a:solidFill>
                  <a:schemeClr val="tx1">
                    <a:lumMod val="95000"/>
                  </a:schemeClr>
                </a:solidFill>
                <a:latin typeface="Liberation Serif" pitchFamily="18" charset="0"/>
              </a:rPr>
              <a:t>1 229 073</a:t>
            </a:r>
            <a:r>
              <a:rPr lang="en-US" sz="18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800" dirty="0">
                <a:ln w="6350">
                  <a:noFill/>
                </a:ln>
                <a:solidFill>
                  <a:schemeClr val="tx1"/>
                </a:solidFill>
                <a:effectLst>
                  <a:outerShdw blurRad="50800" dist="38100" dir="8100000" algn="tr" rotWithShape="0">
                    <a:prstClr val="black">
                      <a:alpha val="40000"/>
                    </a:prstClr>
                  </a:outerShdw>
                </a:effectLst>
                <a:latin typeface="Liberation Serif" pitchFamily="18" charset="0"/>
              </a:rPr>
              <a:t>articles</a:t>
            </a:r>
            <a:r>
              <a:rPr lang="ru-RU" sz="1800" dirty="0">
                <a:ln w="6350">
                  <a:noFill/>
                </a:ln>
                <a:solidFill>
                  <a:schemeClr val="tx1">
                    <a:lumMod val="95000"/>
                  </a:schemeClr>
                </a:solidFill>
                <a:latin typeface="Liberation Serif" pitchFamily="18" charset="0"/>
              </a:rPr>
              <a:t>).</a:t>
            </a:r>
            <a:r>
              <a:rPr lang="en-US" sz="1800" dirty="0">
                <a:ln w="6350">
                  <a:noFill/>
                </a:ln>
                <a:solidFill>
                  <a:schemeClr val="tx1">
                    <a:lumMod val="95000"/>
                  </a:schemeClr>
                </a:solidFill>
                <a:latin typeface="Liberation Serif" pitchFamily="18" charset="0"/>
              </a:rPr>
              <a:t/>
            </a:r>
            <a:br>
              <a:rPr lang="en-US" sz="1800" dirty="0">
                <a:ln w="6350">
                  <a:noFill/>
                </a:ln>
                <a:solidFill>
                  <a:schemeClr val="tx1">
                    <a:lumMod val="95000"/>
                  </a:schemeClr>
                </a:solidFill>
                <a:latin typeface="Liberation Serif" pitchFamily="18" charset="0"/>
              </a:rPr>
            </a:br>
            <a:r>
              <a:rPr lang="en-US" sz="1600" dirty="0">
                <a:ln w="6350">
                  <a:noFill/>
                </a:ln>
                <a:solidFill>
                  <a:schemeClr val="tx1">
                    <a:lumMod val="95000"/>
                  </a:schemeClr>
                </a:solidFill>
                <a:latin typeface="Liberation Serif" pitchFamily="18" charset="0"/>
              </a:rPr>
              <a:t/>
            </a:r>
            <a:br>
              <a:rPr lang="en-US" sz="1600" dirty="0">
                <a:ln w="6350">
                  <a:noFill/>
                </a:ln>
                <a:solidFill>
                  <a:schemeClr val="tx1">
                    <a:lumMod val="95000"/>
                  </a:schemeClr>
                </a:solidFill>
                <a:latin typeface="Liberation Serif" pitchFamily="18" charset="0"/>
              </a:rPr>
            </a:br>
            <a:r>
              <a:rPr lang="fr-FR" sz="1800" dirty="0">
                <a:ln w="6350">
                  <a:noFill/>
                </a:ln>
                <a:solidFill>
                  <a:schemeClr val="tx1">
                    <a:lumMod val="95000"/>
                  </a:schemeClr>
                </a:solidFill>
                <a:effectLst>
                  <a:outerShdw blurRad="50800" dist="38100" dir="18900000" algn="bl" rotWithShape="0">
                    <a:prstClr val="black">
                      <a:alpha val="40000"/>
                    </a:prstClr>
                  </a:outerShdw>
                </a:effectLst>
                <a:latin typeface="Liberation Serif" pitchFamily="18" charset="0"/>
              </a:rPr>
              <a:t>Des ensembles documentaires conservés aux </a:t>
            </a:r>
            <a:r>
              <a:rPr lang="en-US" sz="1800" dirty="0">
                <a:ln w="5000" cmpd="sng">
                  <a:noFill/>
                  <a:prstDash val="solid"/>
                </a:ln>
                <a:solidFill>
                  <a:schemeClr val="tx1"/>
                </a:solidFill>
                <a:latin typeface="Liberation Serif" pitchFamily="18" charset="0"/>
              </a:rPr>
              <a:t>Archives regionals de Sverdlovsk</a:t>
            </a:r>
            <a:r>
              <a:rPr lang="fr-FR" sz="1800" dirty="0">
                <a:ln w="6350">
                  <a:noFill/>
                </a:ln>
                <a:solidFill>
                  <a:schemeClr val="tx1"/>
                </a:solidFill>
                <a:effectLst>
                  <a:outerShdw blurRad="50800" dist="38100" dir="18900000" algn="bl" rotWithShape="0">
                    <a:prstClr val="black">
                      <a:alpha val="40000"/>
                    </a:prstClr>
                  </a:outerShdw>
                </a:effectLst>
                <a:latin typeface="Liberation Serif" pitchFamily="18" charset="0"/>
              </a:rPr>
              <a:t> </a:t>
            </a:r>
            <a:r>
              <a:rPr lang="fr-FR" sz="1800" dirty="0">
                <a:ln w="6350">
                  <a:noFill/>
                </a:ln>
                <a:solidFill>
                  <a:schemeClr val="tx1">
                    <a:lumMod val="95000"/>
                  </a:schemeClr>
                </a:solidFill>
                <a:effectLst>
                  <a:outerShdw blurRad="50800" dist="38100" dir="18900000" algn="bl" rotWithShape="0">
                    <a:prstClr val="black">
                      <a:alpha val="40000"/>
                    </a:prstClr>
                  </a:outerShdw>
                </a:effectLst>
                <a:latin typeface="Liberation Serif" pitchFamily="18" charset="0"/>
              </a:rPr>
              <a:t>ont été formés au cours du fonctionnement en Oural des organes de l'État, des collectivités locales, des institutions religieuses, culturelles éducatives et des corporations sociales.</a:t>
            </a:r>
            <a:endParaRPr lang="ru-RU" sz="1600" dirty="0">
              <a:ln w="6350">
                <a:noFill/>
              </a:ln>
              <a:solidFill>
                <a:schemeClr val="tx1">
                  <a:lumMod val="95000"/>
                </a:schemeClr>
              </a:solidFill>
              <a:latin typeface="Liberation Serif" pitchFamily="18" charset="0"/>
            </a:endParaRPr>
          </a:p>
        </p:txBody>
      </p:sp>
      <p:pic>
        <p:nvPicPr>
          <p:cNvPr id="5" name="Picture 4"/>
          <p:cNvPicPr>
            <a:picLocks noChangeAspect="1" noChangeArrowheads="1"/>
          </p:cNvPicPr>
          <p:nvPr/>
        </p:nvPicPr>
        <p:blipFill>
          <a:blip r:embed="rId2" cstate="print"/>
          <a:srcRect/>
          <a:stretch>
            <a:fillRect/>
          </a:stretch>
        </p:blipFill>
        <p:spPr bwMode="auto">
          <a:xfrm>
            <a:off x="198082" y="2571744"/>
            <a:ext cx="4302480" cy="2857520"/>
          </a:xfrm>
          <a:prstGeom prst="rect">
            <a:avLst/>
          </a:prstGeom>
          <a:noFill/>
          <a:ln w="9525">
            <a:noFill/>
            <a:miter lim="800000"/>
            <a:headEnd/>
            <a:tailEnd/>
          </a:ln>
          <a:effectLst/>
        </p:spPr>
      </p:pic>
      <p:sp>
        <p:nvSpPr>
          <p:cNvPr id="7" name="Заголовок 1"/>
          <p:cNvSpPr txBox="1">
            <a:spLocks/>
          </p:cNvSpPr>
          <p:nvPr/>
        </p:nvSpPr>
        <p:spPr>
          <a:xfrm>
            <a:off x="4786314" y="6072206"/>
            <a:ext cx="4143404" cy="714356"/>
          </a:xfrm>
          <a:prstGeom prst="rect">
            <a:avLst/>
          </a:prstGeom>
        </p:spPr>
        <p:txBody>
          <a:bodyPr vert="horz" lIns="45720" rIns="45720" anchor="ctr">
            <a:noAutofit/>
          </a:bodyPr>
          <a:lstStyle/>
          <a:p>
            <a:pPr lvl="0" algn="ctr">
              <a:spcBef>
                <a:spcPct val="0"/>
              </a:spcBef>
              <a:defRPr/>
            </a:pPr>
            <a:r>
              <a:rPr lang="en-US" sz="1400" b="1" dirty="0">
                <a:ln w="6350">
                  <a:noFill/>
                </a:ln>
                <a:solidFill>
                  <a:schemeClr val="accent1">
                    <a:lumMod val="60000"/>
                    <a:lumOff val="40000"/>
                  </a:schemeClr>
                </a:solidFill>
                <a:effectLst>
                  <a:outerShdw blurRad="50800" dist="38100" dir="18900000" algn="bl" rotWithShape="0">
                    <a:prstClr val="black">
                      <a:alpha val="40000"/>
                    </a:prstClr>
                  </a:outerShdw>
                </a:effectLst>
                <a:latin typeface="Liberation Serif" pitchFamily="18" charset="0"/>
                <a:ea typeface="+mj-ea"/>
                <a:cs typeface="+mj-cs"/>
              </a:rPr>
              <a:t>Le </a:t>
            </a:r>
            <a:r>
              <a:rPr lang="fr-FR" sz="1400" b="1" dirty="0">
                <a:ln w="6350">
                  <a:noFill/>
                </a:ln>
                <a:solidFill>
                  <a:schemeClr val="accent1">
                    <a:lumMod val="60000"/>
                    <a:lumOff val="40000"/>
                  </a:schemeClr>
                </a:solidFill>
                <a:effectLst>
                  <a:outerShdw blurRad="50800" dist="38100" dir="18900000" algn="bl" rotWithShape="0">
                    <a:prstClr val="black">
                      <a:alpha val="40000"/>
                    </a:prstClr>
                  </a:outerShdw>
                </a:effectLst>
                <a:latin typeface="Liberation Serif" pitchFamily="18" charset="0"/>
                <a:ea typeface="+mj-ea"/>
                <a:cs typeface="+mj-cs"/>
              </a:rPr>
              <a:t>dépôt</a:t>
            </a:r>
            <a:r>
              <a:rPr lang="fr-FR" sz="1400" b="1" dirty="0">
                <a:ln w="6350">
                  <a:noFill/>
                </a:ln>
                <a:solidFill>
                  <a:schemeClr val="accent1">
                    <a:lumMod val="60000"/>
                    <a:lumOff val="40000"/>
                  </a:schemeClr>
                </a:solidFill>
                <a:effectLst>
                  <a:outerShdw blurRad="50800" dist="38100" dir="18900000" algn="bl" rotWithShape="0">
                    <a:prstClr val="black">
                      <a:alpha val="40000"/>
                    </a:prstClr>
                  </a:outerShdw>
                </a:effectLst>
                <a:latin typeface="Liberation Serif" pitchFamily="18" charset="0"/>
              </a:rPr>
              <a:t> des  </a:t>
            </a:r>
            <a:r>
              <a:rPr lang="en-US" sz="1400" b="1" dirty="0">
                <a:ln w="5000" cmpd="sng">
                  <a:noFill/>
                  <a:prstDash val="solid"/>
                </a:ln>
                <a:solidFill>
                  <a:schemeClr val="accent1">
                    <a:lumMod val="60000"/>
                    <a:lumOff val="40000"/>
                  </a:schemeClr>
                </a:solidFill>
                <a:latin typeface="Liberation Serif" pitchFamily="18" charset="0"/>
              </a:rPr>
              <a:t>Archives regionals  de Sverdlovsk</a:t>
            </a:r>
            <a:r>
              <a:rPr lang="en-US" sz="1400" b="1" dirty="0">
                <a:ln w="6350">
                  <a:noFill/>
                </a:ln>
                <a:solidFill>
                  <a:schemeClr val="accent1">
                    <a:lumMod val="60000"/>
                    <a:lumOff val="40000"/>
                  </a:schemeClr>
                </a:solidFill>
                <a:latin typeface="Liberation Serif" pitchFamily="18" charset="0"/>
                <a:ea typeface="+mj-ea"/>
                <a:cs typeface="+mj-cs"/>
              </a:rPr>
              <a:t> </a:t>
            </a:r>
            <a:r>
              <a:rPr kumimoji="0" lang="ru-RU" sz="1400" b="1" i="0" u="none" strike="noStrike" kern="1200" cap="none" spc="0" normalizeH="0" baseline="0" noProof="0" dirty="0">
                <a:ln w="6350">
                  <a:noFill/>
                </a:ln>
                <a:solidFill>
                  <a:schemeClr val="accent1">
                    <a:lumMod val="60000"/>
                    <a:lumOff val="40000"/>
                  </a:schemeClr>
                </a:solidFill>
                <a:effectLst/>
                <a:uLnTx/>
                <a:uFillTx/>
                <a:latin typeface="Liberation Serif" pitchFamily="18" charset="0"/>
                <a:ea typeface="+mj-ea"/>
                <a:cs typeface="+mj-cs"/>
              </a:rPr>
              <a:t/>
            </a:r>
            <a:br>
              <a:rPr kumimoji="0" lang="ru-RU" sz="1400" b="1" i="0" u="none" strike="noStrike" kern="1200" cap="none" spc="0" normalizeH="0" baseline="0" noProof="0" dirty="0">
                <a:ln w="6350">
                  <a:noFill/>
                </a:ln>
                <a:solidFill>
                  <a:schemeClr val="accent1">
                    <a:lumMod val="60000"/>
                    <a:lumOff val="40000"/>
                  </a:schemeClr>
                </a:solidFill>
                <a:effectLst/>
                <a:uLnTx/>
                <a:uFillTx/>
                <a:latin typeface="Liberation Serif" pitchFamily="18" charset="0"/>
                <a:ea typeface="+mj-ea"/>
                <a:cs typeface="+mj-cs"/>
              </a:rPr>
            </a:br>
            <a:r>
              <a:rPr kumimoji="0" lang="fr-FR" sz="1400" b="1" i="0" u="none" strike="noStrike" kern="1200" cap="none" spc="0" normalizeH="0" baseline="0" noProof="0" dirty="0">
                <a:ln w="6350">
                  <a:noFill/>
                </a:ln>
                <a:solidFill>
                  <a:schemeClr val="accent1">
                    <a:lumMod val="60000"/>
                    <a:lumOff val="40000"/>
                  </a:schemeClr>
                </a:solidFill>
                <a:effectLst/>
                <a:uLnTx/>
                <a:uFillTx/>
                <a:latin typeface="Liberation Serif" pitchFamily="18" charset="0"/>
                <a:ea typeface="+mj-ea"/>
                <a:cs typeface="+mj-cs"/>
              </a:rPr>
              <a:t>en </a:t>
            </a:r>
            <a:r>
              <a:rPr kumimoji="0" lang="ru-RU" sz="1400" b="1" i="0" u="none" strike="noStrike" kern="1200" cap="none" spc="0" normalizeH="0" baseline="0" noProof="0" dirty="0">
                <a:ln w="6350">
                  <a:noFill/>
                </a:ln>
                <a:solidFill>
                  <a:schemeClr val="accent1">
                    <a:lumMod val="60000"/>
                    <a:lumOff val="40000"/>
                  </a:schemeClr>
                </a:solidFill>
                <a:effectLst/>
                <a:uLnTx/>
                <a:uFillTx/>
                <a:latin typeface="Liberation Serif" pitchFamily="18" charset="0"/>
                <a:ea typeface="+mj-ea"/>
                <a:cs typeface="+mj-cs"/>
              </a:rPr>
              <a:t>2012</a:t>
            </a:r>
          </a:p>
        </p:txBody>
      </p:sp>
      <p:pic>
        <p:nvPicPr>
          <p:cNvPr id="1026" name="Picture 2"/>
          <p:cNvPicPr>
            <a:picLocks noChangeAspect="1" noChangeArrowheads="1"/>
          </p:cNvPicPr>
          <p:nvPr/>
        </p:nvPicPr>
        <p:blipFill>
          <a:blip r:embed="rId3" cstate="print"/>
          <a:srcRect/>
          <a:stretch>
            <a:fillRect/>
          </a:stretch>
        </p:blipFill>
        <p:spPr bwMode="auto">
          <a:xfrm>
            <a:off x="4682926" y="2837650"/>
            <a:ext cx="4318230" cy="3234532"/>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144463" y="285728"/>
            <a:ext cx="8782050" cy="5507037"/>
          </a:xfrm>
          <a:prstGeom prst="rect">
            <a:avLst/>
          </a:prstGeom>
          <a:noFill/>
          <a:ln w="9525">
            <a:noFill/>
            <a:miter lim="800000"/>
            <a:headEnd/>
            <a:tailEnd/>
          </a:ln>
          <a:effectLst/>
        </p:spPr>
      </p:pic>
      <p:sp>
        <p:nvSpPr>
          <p:cNvPr id="4" name="TextBox 3"/>
          <p:cNvSpPr txBox="1"/>
          <p:nvPr/>
        </p:nvSpPr>
        <p:spPr>
          <a:xfrm>
            <a:off x="4572000" y="6376594"/>
            <a:ext cx="4572000" cy="338554"/>
          </a:xfrm>
          <a:prstGeom prst="rect">
            <a:avLst/>
          </a:prstGeom>
          <a:noFill/>
        </p:spPr>
        <p:txBody>
          <a:bodyPr wrap="square" rtlCol="0">
            <a:spAutoFit/>
          </a:bodyPr>
          <a:lstStyle/>
          <a:p>
            <a:pPr algn="ctr"/>
            <a:r>
              <a:rPr lang="fr-FR" sz="1600" b="1" dirty="0">
                <a:solidFill>
                  <a:schemeClr val="tx2">
                    <a:lumMod val="75000"/>
                  </a:schemeClr>
                </a:solidFill>
                <a:latin typeface="Liberation Serif" pitchFamily="18" charset="0"/>
              </a:rPr>
              <a:t>Lettre D.P. Solomirsky</a:t>
            </a:r>
            <a:r>
              <a:rPr lang="ru-RU" sz="1600" b="1" dirty="0">
                <a:solidFill>
                  <a:schemeClr val="tx2">
                    <a:lumMod val="75000"/>
                  </a:schemeClr>
                </a:solidFill>
                <a:latin typeface="Liberation Serif" pitchFamily="18" charset="0"/>
              </a:rPr>
              <a:t> </a:t>
            </a:r>
            <a:r>
              <a:rPr lang="fr-FR" sz="1600" b="1" dirty="0">
                <a:solidFill>
                  <a:schemeClr val="tx2">
                    <a:lumMod val="75000"/>
                  </a:schemeClr>
                </a:solidFill>
                <a:latin typeface="Liberation Serif" pitchFamily="18" charset="0"/>
              </a:rPr>
              <a:t>en français</a:t>
            </a:r>
            <a:endParaRPr lang="ru-RU" sz="1600" b="1" dirty="0">
              <a:solidFill>
                <a:schemeClr val="tx2">
                  <a:lumMod val="75000"/>
                </a:schemeClr>
              </a:solidFill>
              <a:latin typeface="Liberation Serif"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2405063" y="214290"/>
            <a:ext cx="4333875" cy="5821362"/>
          </a:xfrm>
          <a:prstGeom prst="rect">
            <a:avLst/>
          </a:prstGeom>
          <a:noFill/>
          <a:ln w="9525">
            <a:noFill/>
            <a:miter lim="800000"/>
            <a:headEnd/>
            <a:tailEnd/>
          </a:ln>
          <a:effectLst/>
        </p:spPr>
      </p:pic>
      <p:sp>
        <p:nvSpPr>
          <p:cNvPr id="5" name="TextBox 4"/>
          <p:cNvSpPr txBox="1"/>
          <p:nvPr/>
        </p:nvSpPr>
        <p:spPr>
          <a:xfrm>
            <a:off x="4572000" y="6376594"/>
            <a:ext cx="4572000" cy="338554"/>
          </a:xfrm>
          <a:prstGeom prst="rect">
            <a:avLst/>
          </a:prstGeom>
          <a:noFill/>
        </p:spPr>
        <p:txBody>
          <a:bodyPr wrap="square" rtlCol="0">
            <a:spAutoFit/>
          </a:bodyPr>
          <a:lstStyle/>
          <a:p>
            <a:pPr algn="ctr"/>
            <a:r>
              <a:rPr lang="fr-FR" sz="1600" b="1" dirty="0">
                <a:solidFill>
                  <a:schemeClr val="tx2">
                    <a:lumMod val="75000"/>
                  </a:schemeClr>
                </a:solidFill>
                <a:latin typeface="Liberation Serif" pitchFamily="18" charset="0"/>
              </a:rPr>
              <a:t>Lettre D.P. Solomirsky</a:t>
            </a:r>
            <a:r>
              <a:rPr lang="ru-RU" sz="1600" b="1" dirty="0">
                <a:solidFill>
                  <a:schemeClr val="tx2">
                    <a:lumMod val="75000"/>
                  </a:schemeClr>
                </a:solidFill>
                <a:latin typeface="Liberation Serif" pitchFamily="18" charset="0"/>
              </a:rPr>
              <a:t> </a:t>
            </a:r>
            <a:r>
              <a:rPr lang="fr-FR" sz="1600" b="1" dirty="0">
                <a:solidFill>
                  <a:schemeClr val="tx2">
                    <a:lumMod val="75000"/>
                  </a:schemeClr>
                </a:solidFill>
                <a:latin typeface="Liberation Serif" pitchFamily="18" charset="0"/>
              </a:rPr>
              <a:t>en français</a:t>
            </a:r>
            <a:endParaRPr lang="ru-RU" sz="1600" b="1" dirty="0">
              <a:solidFill>
                <a:schemeClr val="tx2">
                  <a:lumMod val="75000"/>
                </a:schemeClr>
              </a:solidFill>
              <a:latin typeface="Liberation Serif"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28670"/>
          </a:xfrm>
        </p:spPr>
        <p:txBody>
          <a:bodyPr>
            <a:noAutofit/>
          </a:bodyPr>
          <a:lstStyle/>
          <a:p>
            <a:pPr marL="0" algn="ctr"/>
            <a:r>
              <a:rPr lang="fr-FR" sz="2400" b="1" dirty="0">
                <a:ln w="6350">
                  <a:noFill/>
                </a:ln>
                <a:latin typeface="Liberation Serif" pitchFamily="18" charset="0"/>
              </a:rPr>
              <a:t>Fonds № 102</a:t>
            </a:r>
            <a:r>
              <a:rPr lang="en-US" sz="2400" b="1" dirty="0">
                <a:ln w="6350">
                  <a:noFill/>
                </a:ln>
                <a:latin typeface="Liberation Serif" pitchFamily="18" charset="0"/>
              </a:rPr>
              <a:t>: </a:t>
            </a:r>
            <a:r>
              <a:rPr lang="en-US" sz="2400" b="1" i="1" dirty="0">
                <a:ln w="6350">
                  <a:noFill/>
                </a:ln>
                <a:latin typeface="Liberation Serif" pitchFamily="18" charset="0"/>
              </a:rPr>
              <a:t>«</a:t>
            </a:r>
            <a:r>
              <a:rPr lang="en-US" sz="2400" b="1" i="1" dirty="0" err="1">
                <a:ln w="6350">
                  <a:noFill/>
                </a:ln>
                <a:latin typeface="Liberation Serif" pitchFamily="18" charset="0"/>
              </a:rPr>
              <a:t>Demidoff</a:t>
            </a:r>
            <a:r>
              <a:rPr lang="en-US" sz="2400" b="1" i="1" dirty="0">
                <a:ln w="6350">
                  <a:noFill/>
                </a:ln>
                <a:latin typeface="Liberation Serif" pitchFamily="18" charset="0"/>
              </a:rPr>
              <a:t>,  </a:t>
            </a:r>
            <a:r>
              <a:rPr lang="en-US" sz="2400" b="1" i="1" dirty="0" err="1">
                <a:ln w="6350">
                  <a:noFill/>
                </a:ln>
                <a:latin typeface="Liberation Serif" pitchFamily="18" charset="0"/>
              </a:rPr>
              <a:t>propriétaires</a:t>
            </a:r>
            <a:r>
              <a:rPr lang="en-US" sz="2400" b="1" dirty="0">
                <a:ln w="6350">
                  <a:noFill/>
                </a:ln>
                <a:latin typeface="Liberation Serif" pitchFamily="18" charset="0"/>
              </a:rPr>
              <a:t> </a:t>
            </a:r>
            <a:r>
              <a:rPr lang="en-US" sz="2400" b="1" dirty="0" err="1">
                <a:ln w="6350">
                  <a:noFill/>
                </a:ln>
                <a:latin typeface="Liberation Serif" pitchFamily="18" charset="0"/>
              </a:rPr>
              <a:t>d'</a:t>
            </a:r>
            <a:r>
              <a:rPr lang="en-US" sz="2400" b="1" i="1" dirty="0" err="1">
                <a:ln w="6350">
                  <a:noFill/>
                </a:ln>
                <a:latin typeface="Liberation Serif" pitchFamily="18" charset="0"/>
              </a:rPr>
              <a:t>usines</a:t>
            </a:r>
            <a:r>
              <a:rPr lang="en-US" sz="2400" b="1" i="1" dirty="0">
                <a:ln w="6350">
                  <a:noFill/>
                </a:ln>
                <a:latin typeface="Liberation Serif" pitchFamily="18" charset="0"/>
              </a:rPr>
              <a:t>», (</a:t>
            </a:r>
            <a:r>
              <a:rPr lang="fr-FR" sz="2400" b="1" dirty="0">
                <a:ln w="6350">
                  <a:noFill/>
                </a:ln>
                <a:latin typeface="Liberation Serif" pitchFamily="18" charset="0"/>
              </a:rPr>
              <a:t>1702-191</a:t>
            </a:r>
            <a:r>
              <a:rPr lang="en-US" sz="2400" b="1" dirty="0">
                <a:ln w="6350">
                  <a:noFill/>
                </a:ln>
                <a:latin typeface="Liberation Serif" pitchFamily="18" charset="0"/>
              </a:rPr>
              <a:t>8)</a:t>
            </a:r>
            <a:endParaRPr lang="ru-RU" sz="2400" dirty="0">
              <a:ln w="6350">
                <a:noFill/>
              </a:ln>
              <a:latin typeface="Liberation Serif" pitchFamily="18" charset="0"/>
            </a:endParaRPr>
          </a:p>
        </p:txBody>
      </p:sp>
      <p:sp>
        <p:nvSpPr>
          <p:cNvPr id="3" name="Содержимое 2"/>
          <p:cNvSpPr>
            <a:spLocks noGrp="1"/>
          </p:cNvSpPr>
          <p:nvPr>
            <p:ph idx="1"/>
          </p:nvPr>
        </p:nvSpPr>
        <p:spPr>
          <a:xfrm>
            <a:off x="0" y="928670"/>
            <a:ext cx="8929718" cy="2143140"/>
          </a:xfrm>
        </p:spPr>
        <p:txBody>
          <a:bodyPr>
            <a:normAutofit lnSpcReduction="10000"/>
          </a:bodyPr>
          <a:lstStyle/>
          <a:p>
            <a:pPr algn="just"/>
            <a:r>
              <a:rPr lang="fr-FR" sz="2000" dirty="0">
                <a:latin typeface="Liberation Serif" pitchFamily="18" charset="0"/>
              </a:rPr>
              <a:t>Le fonds de la famille Demidov, dont la contribution au développement de l'industrie russe est bien connue, occupe une place toute particulière parmi les fonds des Archives régionales de Sverdlovsk.</a:t>
            </a:r>
            <a:endParaRPr lang="ru-RU" sz="2000" dirty="0">
              <a:latin typeface="Liberation Serif" pitchFamily="18" charset="0"/>
            </a:endParaRPr>
          </a:p>
          <a:p>
            <a:pPr algn="just"/>
            <a:r>
              <a:rPr lang="fr-FR" sz="2000" dirty="0">
                <a:latin typeface="Liberation Serif" pitchFamily="18" charset="0"/>
              </a:rPr>
              <a:t>Les documents du fonds reflètent l’histoire de la propriété industrielle et foncière de la dynastie Demidov. De nombreux documents sont rédigés en anglais, français, italien, grec et allemand. Il existe dans ce fonds des documents uniques et particulièrement précieux.</a:t>
            </a:r>
            <a:endParaRPr lang="ru-RU" dirty="0"/>
          </a:p>
        </p:txBody>
      </p:sp>
      <p:sp>
        <p:nvSpPr>
          <p:cNvPr id="6" name="TextBox 5"/>
          <p:cNvSpPr txBox="1"/>
          <p:nvPr/>
        </p:nvSpPr>
        <p:spPr>
          <a:xfrm>
            <a:off x="0" y="6357958"/>
            <a:ext cx="4000496" cy="600164"/>
          </a:xfrm>
          <a:prstGeom prst="rect">
            <a:avLst/>
          </a:prstGeom>
          <a:noFill/>
        </p:spPr>
        <p:txBody>
          <a:bodyPr wrap="square" rtlCol="0">
            <a:spAutoFit/>
          </a:bodyPr>
          <a:lstStyle/>
          <a:p>
            <a:pPr algn="ctr"/>
            <a:r>
              <a:rPr lang="en-US" sz="1100" b="1" dirty="0" err="1">
                <a:solidFill>
                  <a:schemeClr val="tx2">
                    <a:lumMod val="75000"/>
                  </a:schemeClr>
                </a:solidFill>
                <a:effectLst>
                  <a:outerShdw blurRad="50800" dist="38100" dir="8100000" algn="tr" rotWithShape="0">
                    <a:prstClr val="black">
                      <a:alpha val="40000"/>
                    </a:prstClr>
                  </a:outerShdw>
                </a:effectLst>
                <a:latin typeface="Liberation Serif" pitchFamily="18" charset="0"/>
              </a:rPr>
              <a:t>Akinfii</a:t>
            </a:r>
            <a:r>
              <a:rPr lang="en-US" sz="1100" b="1" dirty="0">
                <a:solidFill>
                  <a:schemeClr val="tx2">
                    <a:lumMod val="75000"/>
                  </a:schemeClr>
                </a:solidFill>
                <a:effectLst>
                  <a:outerShdw blurRad="50800" dist="38100" dir="8100000" algn="tr" rotWithShape="0">
                    <a:prstClr val="black">
                      <a:alpha val="40000"/>
                    </a:prstClr>
                  </a:outerShdw>
                </a:effectLst>
                <a:latin typeface="Liberation Serif" pitchFamily="18" charset="0"/>
              </a:rPr>
              <a:t> Demidov</a:t>
            </a:r>
            <a:endParaRPr lang="ru-RU" sz="1100" b="1" dirty="0">
              <a:solidFill>
                <a:schemeClr val="tx2">
                  <a:lumMod val="75000"/>
                </a:schemeClr>
              </a:solidFill>
              <a:effectLst>
                <a:outerShdw blurRad="50800" dist="38100" dir="8100000" algn="tr" rotWithShape="0">
                  <a:prstClr val="black">
                    <a:alpha val="40000"/>
                  </a:prstClr>
                </a:outerShdw>
              </a:effectLst>
              <a:latin typeface="Liberation Serif" pitchFamily="18" charset="0"/>
            </a:endParaRPr>
          </a:p>
          <a:p>
            <a:pPr algn="ctr"/>
            <a:r>
              <a:rPr lang="fr-FR"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6</a:t>
            </a:r>
            <a:r>
              <a:rPr lang="en-US"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1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6162</a:t>
            </a:r>
            <a:endParaRPr lang="ru-RU" sz="1100" b="1" dirty="0">
              <a:solidFill>
                <a:schemeClr val="accent1">
                  <a:lumMod val="60000"/>
                  <a:lumOff val="40000"/>
                </a:schemeClr>
              </a:solidFill>
              <a:latin typeface="Liberation Serif" pitchFamily="18" charset="0"/>
            </a:endParaRPr>
          </a:p>
          <a:p>
            <a:pPr algn="ctr"/>
            <a:endParaRPr lang="ru-RU" sz="1100" b="1" dirty="0">
              <a:solidFill>
                <a:schemeClr val="tx2">
                  <a:lumMod val="75000"/>
                </a:schemeClr>
              </a:solidFill>
              <a:latin typeface="Liberation Serif"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571472" y="3000371"/>
            <a:ext cx="2798026" cy="3359705"/>
          </a:xfrm>
          <a:prstGeom prst="rect">
            <a:avLst/>
          </a:prstGeom>
          <a:noFill/>
          <a:ln w="9525">
            <a:noFill/>
            <a:miter lim="800000"/>
            <a:headEnd/>
            <a:tailEnd/>
          </a:ln>
          <a:effectLst/>
        </p:spPr>
      </p:pic>
      <p:pic>
        <p:nvPicPr>
          <p:cNvPr id="8" name="Содержимое 3" descr="01_59_7_66_·001.jpg"/>
          <p:cNvPicPr>
            <a:picLocks noChangeAspect="1"/>
          </p:cNvPicPr>
          <p:nvPr/>
        </p:nvPicPr>
        <p:blipFill>
          <a:blip r:embed="rId3" cstate="print"/>
          <a:stretch>
            <a:fillRect/>
          </a:stretch>
        </p:blipFill>
        <p:spPr>
          <a:xfrm>
            <a:off x="4381500" y="2928934"/>
            <a:ext cx="4048152" cy="3293413"/>
          </a:xfrm>
          <a:prstGeom prst="rect">
            <a:avLst/>
          </a:prstGeom>
          <a:ln>
            <a:noFill/>
          </a:ln>
          <a:effectLst/>
        </p:spPr>
      </p:pic>
      <p:sp>
        <p:nvSpPr>
          <p:cNvPr id="9" name="Заголовок 1"/>
          <p:cNvSpPr txBox="1">
            <a:spLocks/>
          </p:cNvSpPr>
          <p:nvPr/>
        </p:nvSpPr>
        <p:spPr>
          <a:xfrm>
            <a:off x="3643306" y="6215082"/>
            <a:ext cx="5572164" cy="571504"/>
          </a:xfrm>
          <a:prstGeom prst="rect">
            <a:avLst/>
          </a:prstGeom>
        </p:spPr>
        <p:txBody>
          <a:bodyPr vert="horz" lIns="45720" rIns="45720" anchor="ctr">
            <a:noAutofit/>
          </a:bodyPr>
          <a:lstStyle/>
          <a:p>
            <a:pPr lvl="0" algn="ctr">
              <a:spcBef>
                <a:spcPct val="0"/>
              </a:spcBef>
            </a:pPr>
            <a:r>
              <a:rPr lang="fr-FR" sz="1200" b="1" dirty="0">
                <a:solidFill>
                  <a:schemeClr val="tx2">
                    <a:lumMod val="75000"/>
                  </a:schemeClr>
                </a:solidFill>
                <a:effectLst>
                  <a:outerShdw blurRad="50800" dist="38100" dir="8100000" algn="tr" rotWithShape="0">
                    <a:prstClr val="black">
                      <a:alpha val="40000"/>
                    </a:prstClr>
                  </a:outerShdw>
                </a:effectLst>
                <a:latin typeface="Liberation Serif" pitchFamily="18" charset="0"/>
              </a:rPr>
              <a:t>Dessin d'une fonderie de cuivre Vyisky. Manuscrit.</a:t>
            </a:r>
          </a:p>
          <a:p>
            <a:pPr lvl="0" algn="ctr">
              <a:spcBef>
                <a:spcPct val="0"/>
              </a:spcBef>
            </a:pPr>
            <a:r>
              <a:rPr lang="fr-FR" sz="1200" b="1" dirty="0">
                <a:solidFill>
                  <a:schemeClr val="tx2">
                    <a:lumMod val="75000"/>
                  </a:schemeClr>
                </a:solidFill>
                <a:effectLst>
                  <a:outerShdw blurRad="50800" dist="38100" dir="8100000" algn="tr" rotWithShape="0">
                    <a:prstClr val="black">
                      <a:alpha val="40000"/>
                    </a:prstClr>
                  </a:outerShdw>
                </a:effectLst>
                <a:latin typeface="Liberation Serif" pitchFamily="18" charset="0"/>
              </a:rPr>
              <a:t>1730</a:t>
            </a:r>
            <a:endParaRPr lang="ru-RU" sz="1200" b="1" dirty="0">
              <a:solidFill>
                <a:schemeClr val="tx2">
                  <a:lumMod val="75000"/>
                </a:schemeClr>
              </a:solidFill>
              <a:effectLst>
                <a:outerShdw blurRad="50800" dist="38100" dir="8100000" algn="tr" rotWithShape="0">
                  <a:prstClr val="black">
                    <a:alpha val="40000"/>
                  </a:prstClr>
                </a:outerShdw>
              </a:effectLst>
              <a:latin typeface="Liberation Serif" pitchFamily="18" charset="0"/>
            </a:endParaRPr>
          </a:p>
          <a:p>
            <a:pPr algn="ctr">
              <a:spcBef>
                <a:spcPct val="0"/>
              </a:spcBef>
            </a:pP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59</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7</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65</a:t>
            </a:r>
            <a:endParaRPr lang="ru-RU" sz="1200" b="1" dirty="0">
              <a:solidFill>
                <a:schemeClr val="accent1">
                  <a:lumMod val="60000"/>
                  <a:lumOff val="40000"/>
                </a:schemeClr>
              </a:solidFill>
              <a:latin typeface="Liberation Serif"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500042"/>
            <a:ext cx="8786874" cy="5954766"/>
          </a:xfrm>
        </p:spPr>
        <p:txBody>
          <a:bodyPr>
            <a:noAutofit/>
          </a:bodyPr>
          <a:lstStyle/>
          <a:p>
            <a:r>
              <a:rPr lang="fr-FR" sz="1900" dirty="0">
                <a:latin typeface="Liberation Serif" pitchFamily="18" charset="0"/>
              </a:rPr>
              <a:t>Correspondance d'affaires en </a:t>
            </a:r>
            <a:r>
              <a:rPr lang="fr-FR" sz="1900" dirty="0" err="1">
                <a:latin typeface="Liberation Serif" pitchFamily="18" charset="0"/>
              </a:rPr>
              <a:t>francais</a:t>
            </a:r>
            <a:r>
              <a:rPr lang="fr-FR" sz="1900" dirty="0">
                <a:latin typeface="Liberation Serif" pitchFamily="18" charset="0"/>
              </a:rPr>
              <a:t> et italien avec les comptoirs d'Odessa et Taganrog. 46 p.</a:t>
            </a:r>
            <a:r>
              <a:rPr lang="ru-RU" sz="1900" dirty="0">
                <a:latin typeface="Liberation Serif" pitchFamily="18" charset="0"/>
              </a:rPr>
              <a:t>;</a:t>
            </a:r>
          </a:p>
          <a:p>
            <a:r>
              <a:rPr lang="fr-FR" sz="1900" dirty="0">
                <a:latin typeface="Liberation Serif" pitchFamily="18" charset="0"/>
              </a:rPr>
              <a:t>Correspondance du comptoir Demidoff à </a:t>
            </a:r>
            <a:r>
              <a:rPr lang="fr-FR" sz="1900" i="1" dirty="0">
                <a:latin typeface="Liberation Serif" pitchFamily="18" charset="0"/>
              </a:rPr>
              <a:t>Odessa /lettres des commis Soloviev, Morozov, Loginov/</a:t>
            </a:r>
            <a:r>
              <a:rPr lang="fr-FR" sz="1900" dirty="0">
                <a:latin typeface="Liberation Serif" pitchFamily="18" charset="0"/>
              </a:rPr>
              <a:t> </a:t>
            </a:r>
            <a:r>
              <a:rPr lang="fr-FR" sz="1900" i="1" dirty="0">
                <a:latin typeface="Liberation Serif" pitchFamily="18" charset="0"/>
              </a:rPr>
              <a:t>sur l'envoi et la vente </a:t>
            </a:r>
            <a:r>
              <a:rPr lang="fr-FR" sz="1900" dirty="0">
                <a:latin typeface="Liberation Serif" pitchFamily="18" charset="0"/>
              </a:rPr>
              <a:t>de la production d’</a:t>
            </a:r>
            <a:r>
              <a:rPr lang="fr-FR" sz="1900" i="1" dirty="0">
                <a:latin typeface="Liberation Serif" pitchFamily="18" charset="0"/>
              </a:rPr>
              <a:t>usines. 139 p.</a:t>
            </a:r>
            <a:r>
              <a:rPr lang="ru-RU" sz="1900" dirty="0">
                <a:latin typeface="Liberation Serif" pitchFamily="18" charset="0"/>
              </a:rPr>
              <a:t>;</a:t>
            </a:r>
          </a:p>
          <a:p>
            <a:r>
              <a:rPr lang="fr-FR" sz="1900" dirty="0">
                <a:latin typeface="Liberation Serif" pitchFamily="18" charset="0"/>
              </a:rPr>
              <a:t>Correspondance d'affaires des Demidoff avec les fondés de pouvoir, les commis et les agents /en francais et italien/. 110 p.</a:t>
            </a:r>
            <a:r>
              <a:rPr lang="ru-RU" sz="1900" dirty="0">
                <a:latin typeface="Liberation Serif" pitchFamily="18" charset="0"/>
              </a:rPr>
              <a:t>;</a:t>
            </a:r>
          </a:p>
          <a:p>
            <a:r>
              <a:rPr lang="fr-FR" sz="1900" dirty="0">
                <a:latin typeface="Liberation Serif" pitchFamily="18" charset="0"/>
              </a:rPr>
              <a:t>Comptes sur la vent des fers, correspondance sur les donations dans la </a:t>
            </a:r>
            <a:r>
              <a:rPr lang="fr-FR" sz="1900" i="1" dirty="0">
                <a:latin typeface="Liberation Serif" pitchFamily="18" charset="0"/>
              </a:rPr>
              <a:t>Société Française</a:t>
            </a:r>
            <a:r>
              <a:rPr lang="fr-FR" sz="1900" dirty="0">
                <a:latin typeface="Liberation Serif" pitchFamily="18" charset="0"/>
              </a:rPr>
              <a:t> de </a:t>
            </a:r>
            <a:r>
              <a:rPr lang="fr-FR" sz="1900" i="1" dirty="0">
                <a:latin typeface="Liberation Serif" pitchFamily="18" charset="0"/>
              </a:rPr>
              <a:t>Statistique Universelle</a:t>
            </a:r>
            <a:r>
              <a:rPr lang="fr-FR" sz="1900" dirty="0">
                <a:latin typeface="Liberation Serif" pitchFamily="18" charset="0"/>
              </a:rPr>
              <a:t> et d’autres lettres pour P. N. Demidoff et ses commissionnaires / en français et anglais / 15p.</a:t>
            </a:r>
            <a:r>
              <a:rPr lang="ru-RU" sz="1900" dirty="0">
                <a:latin typeface="Liberation Serif" pitchFamily="18" charset="0"/>
              </a:rPr>
              <a:t>;</a:t>
            </a:r>
          </a:p>
          <a:p>
            <a:r>
              <a:rPr lang="fr-FR" sz="1900" dirty="0">
                <a:latin typeface="Liberation Serif" pitchFamily="18" charset="0"/>
              </a:rPr>
              <a:t>Lettres des personnes différentes à A. N. Demidoff</a:t>
            </a:r>
            <a:r>
              <a:rPr lang="ru-RU" sz="1900" dirty="0">
                <a:latin typeface="Liberation Serif" pitchFamily="18" charset="0"/>
              </a:rPr>
              <a:t> </a:t>
            </a:r>
            <a:r>
              <a:rPr lang="fr-FR" sz="1900" dirty="0">
                <a:latin typeface="Liberation Serif" pitchFamily="18" charset="0"/>
              </a:rPr>
              <a:t>/ Corespondance particulière /. 366p.</a:t>
            </a:r>
            <a:r>
              <a:rPr lang="ru-RU" sz="1900" dirty="0">
                <a:latin typeface="Liberation Serif" pitchFamily="18" charset="0"/>
              </a:rPr>
              <a:t>;</a:t>
            </a:r>
          </a:p>
          <a:p>
            <a:r>
              <a:rPr lang="fr-FR" sz="1900" dirty="0">
                <a:latin typeface="Liberation Serif" pitchFamily="18" charset="0"/>
              </a:rPr>
              <a:t>Correspondance de P.N. Demidoff. 44p.</a:t>
            </a:r>
            <a:r>
              <a:rPr lang="ru-RU" sz="1900" dirty="0">
                <a:latin typeface="Liberation Serif" pitchFamily="18" charset="0"/>
              </a:rPr>
              <a:t>;</a:t>
            </a:r>
          </a:p>
          <a:p>
            <a:r>
              <a:rPr lang="en-US" sz="1900" dirty="0" err="1">
                <a:latin typeface="Liberation Serif" pitchFamily="18" charset="0"/>
              </a:rPr>
              <a:t>Lettres</a:t>
            </a:r>
            <a:r>
              <a:rPr lang="en-US" sz="1900" dirty="0">
                <a:latin typeface="Liberation Serif" pitchFamily="18" charset="0"/>
              </a:rPr>
              <a:t> de </a:t>
            </a:r>
            <a:r>
              <a:rPr lang="en-US" sz="1900" i="1" dirty="0" err="1">
                <a:latin typeface="Liberation Serif" pitchFamily="18" charset="0"/>
              </a:rPr>
              <a:t>Napoléon</a:t>
            </a:r>
            <a:r>
              <a:rPr lang="en-US" sz="1900" i="1" dirty="0">
                <a:latin typeface="Liberation Serif" pitchFamily="18" charset="0"/>
              </a:rPr>
              <a:t> </a:t>
            </a:r>
            <a:r>
              <a:rPr lang="en-US" sz="1900" dirty="0">
                <a:latin typeface="Liberation Serif" pitchFamily="18" charset="0"/>
              </a:rPr>
              <a:t>III à </a:t>
            </a:r>
            <a:r>
              <a:rPr lang="en-US" sz="1900" dirty="0" err="1">
                <a:latin typeface="Liberation Serif" pitchFamily="18" charset="0"/>
              </a:rPr>
              <a:t>Demidoff</a:t>
            </a:r>
            <a:r>
              <a:rPr lang="en-US" sz="1900" dirty="0">
                <a:latin typeface="Liberation Serif" pitchFamily="18" charset="0"/>
              </a:rPr>
              <a:t>. Un </a:t>
            </a:r>
            <a:r>
              <a:rPr lang="en-US" sz="1900" dirty="0" err="1">
                <a:latin typeface="Liberation Serif" pitchFamily="18" charset="0"/>
              </a:rPr>
              <a:t>pli</a:t>
            </a:r>
            <a:r>
              <a:rPr lang="en-US" sz="1900" dirty="0">
                <a:latin typeface="Liberation Serif" pitchFamily="18" charset="0"/>
              </a:rPr>
              <a:t> avec les </a:t>
            </a:r>
            <a:r>
              <a:rPr lang="en-US" sz="1900" dirty="0" err="1">
                <a:latin typeface="Liberation Serif" pitchFamily="18" charset="0"/>
              </a:rPr>
              <a:t>cheveux</a:t>
            </a:r>
            <a:r>
              <a:rPr lang="en-US" sz="1900" dirty="0">
                <a:latin typeface="Liberation Serif" pitchFamily="18" charset="0"/>
              </a:rPr>
              <a:t> de la </a:t>
            </a:r>
            <a:r>
              <a:rPr lang="en-US" sz="1900" dirty="0" err="1">
                <a:latin typeface="Liberation Serif" pitchFamily="18" charset="0"/>
              </a:rPr>
              <a:t>princesse</a:t>
            </a:r>
            <a:r>
              <a:rPr lang="en-US" sz="1900" dirty="0">
                <a:latin typeface="Liberation Serif" pitchFamily="18" charset="0"/>
              </a:rPr>
              <a:t> </a:t>
            </a:r>
            <a:r>
              <a:rPr lang="en-US" sz="1900" dirty="0" err="1">
                <a:latin typeface="Liberation Serif" pitchFamily="18" charset="0"/>
              </a:rPr>
              <a:t>Matilde</a:t>
            </a:r>
            <a:r>
              <a:rPr lang="en-US" sz="1900" dirty="0">
                <a:latin typeface="Liberation Serif" pitchFamily="18" charset="0"/>
              </a:rPr>
              <a:t>. </a:t>
            </a:r>
            <a:r>
              <a:rPr lang="en-US" sz="1900" dirty="0" err="1">
                <a:latin typeface="Liberation Serif" pitchFamily="18" charset="0"/>
              </a:rPr>
              <a:t>Traduit</a:t>
            </a:r>
            <a:r>
              <a:rPr lang="en-US" sz="1900" dirty="0">
                <a:latin typeface="Liberation Serif" pitchFamily="18" charset="0"/>
              </a:rPr>
              <a:t> en russe.11p.</a:t>
            </a:r>
            <a:r>
              <a:rPr lang="ru-RU" sz="1900" dirty="0">
                <a:latin typeface="Liberation Serif" pitchFamily="18" charset="0"/>
              </a:rPr>
              <a:t>;</a:t>
            </a:r>
          </a:p>
          <a:p>
            <a:r>
              <a:rPr lang="fr-FR" sz="1900" dirty="0">
                <a:latin typeface="Liberation Serif" pitchFamily="18" charset="0"/>
              </a:rPr>
              <a:t>Recueil de chansons en français / tome premier, Collection de manuscrits de France de XIX sc /. 3</a:t>
            </a:r>
            <a:r>
              <a:rPr lang="ru-RU" sz="1900" dirty="0">
                <a:latin typeface="Liberation Serif" pitchFamily="18" charset="0"/>
              </a:rPr>
              <a:t>55</a:t>
            </a:r>
            <a:r>
              <a:rPr lang="fr-FR" sz="1900" dirty="0">
                <a:latin typeface="Liberation Serif" pitchFamily="18" charset="0"/>
              </a:rPr>
              <a:t>p</a:t>
            </a:r>
            <a:r>
              <a:rPr lang="ru-RU" sz="1900" dirty="0">
                <a:latin typeface="Liberation Serif" pitchFamily="18" charset="0"/>
              </a:rPr>
              <a:t>.</a:t>
            </a:r>
          </a:p>
        </p:txBody>
      </p:sp>
      <p:sp>
        <p:nvSpPr>
          <p:cNvPr id="4" name="Заголовок 1"/>
          <p:cNvSpPr>
            <a:spLocks noGrp="1"/>
          </p:cNvSpPr>
          <p:nvPr>
            <p:ph type="title"/>
          </p:nvPr>
        </p:nvSpPr>
        <p:spPr>
          <a:xfrm>
            <a:off x="142844" y="71414"/>
            <a:ext cx="8786874" cy="428628"/>
          </a:xfrm>
          <a:ln>
            <a:noFill/>
          </a:ln>
        </p:spPr>
        <p:txBody>
          <a:bodyPr>
            <a:normAutofit/>
          </a:bodyPr>
          <a:lstStyle/>
          <a:p>
            <a:pPr lvl="0" algn="ctr">
              <a:defRPr/>
            </a:pPr>
            <a:r>
              <a:rPr lang="en-US" sz="2000" b="1" dirty="0">
                <a:ln w="6350">
                  <a:noFill/>
                </a:ln>
                <a:latin typeface="Liberation Serif" pitchFamily="18" charset="0"/>
              </a:rPr>
              <a:t>Documents du fonds </a:t>
            </a:r>
            <a:r>
              <a:rPr lang="en-US" sz="2000" b="1" dirty="0" err="1">
                <a:ln w="6350">
                  <a:noFill/>
                </a:ln>
                <a:latin typeface="Liberation Serif" pitchFamily="18" charset="0"/>
              </a:rPr>
              <a:t>Demidoff</a:t>
            </a:r>
            <a:r>
              <a:rPr lang="en-US" sz="2000" b="1" dirty="0">
                <a:ln w="6350">
                  <a:noFill/>
                </a:ln>
                <a:latin typeface="Liberation Serif" pitchFamily="18" charset="0"/>
              </a:rPr>
              <a:t> </a:t>
            </a:r>
            <a:r>
              <a:rPr lang="en-US" sz="2000" b="1" dirty="0" err="1">
                <a:ln w="6350">
                  <a:noFill/>
                </a:ln>
                <a:latin typeface="Liberation Serif" pitchFamily="18" charset="0"/>
              </a:rPr>
              <a:t>en</a:t>
            </a:r>
            <a:r>
              <a:rPr lang="en-US" sz="2000" b="1" dirty="0">
                <a:ln w="6350">
                  <a:noFill/>
                </a:ln>
                <a:latin typeface="Liberation Serif" pitchFamily="18" charset="0"/>
              </a:rPr>
              <a:t> </a:t>
            </a:r>
            <a:r>
              <a:rPr lang="en-US" sz="2000" b="1" dirty="0" err="1">
                <a:ln w="6350">
                  <a:noFill/>
                </a:ln>
                <a:latin typeface="Liberation Serif" pitchFamily="18" charset="0"/>
              </a:rPr>
              <a:t>français</a:t>
            </a:r>
            <a:r>
              <a:rPr lang="ru-RU" sz="2000" b="1" dirty="0">
                <a:ln w="6350">
                  <a:noFill/>
                </a:ln>
                <a:latin typeface="Liberation Serif" pitchFamily="18" charset="0"/>
              </a:rPr>
              <a:t>: </a:t>
            </a:r>
            <a:endParaRPr lang="ru-RU" sz="2000" dirty="0">
              <a:ln w="6350">
                <a:noFill/>
              </a:l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316224"/>
            <a:ext cx="9144000" cy="541776"/>
          </a:xfrm>
        </p:spPr>
        <p:txBody>
          <a:bodyPr>
            <a:normAutofit/>
          </a:bodyPr>
          <a:lstStyle/>
          <a:p>
            <a:pPr marL="0" algn="ctr"/>
            <a:r>
              <a:rPr lang="en-US" sz="2000" b="1" dirty="0" err="1">
                <a:ln w="6350">
                  <a:noFill/>
                </a:ln>
                <a:solidFill>
                  <a:schemeClr val="accent1">
                    <a:lumMod val="60000"/>
                    <a:lumOff val="40000"/>
                  </a:schemeClr>
                </a:solidFill>
                <a:latin typeface="Liberation Serif" pitchFamily="18" charset="0"/>
              </a:rPr>
              <a:t>Lettres</a:t>
            </a:r>
            <a:r>
              <a:rPr lang="en-US" sz="2000" b="1" dirty="0">
                <a:ln w="6350">
                  <a:noFill/>
                </a:ln>
                <a:solidFill>
                  <a:schemeClr val="accent1">
                    <a:lumMod val="60000"/>
                    <a:lumOff val="40000"/>
                  </a:schemeClr>
                </a:solidFill>
                <a:latin typeface="Liberation Serif" pitchFamily="18" charset="0"/>
              </a:rPr>
              <a:t> de </a:t>
            </a:r>
            <a:r>
              <a:rPr lang="en-US" sz="2000" b="1" i="1" dirty="0" err="1">
                <a:ln w="6350">
                  <a:noFill/>
                </a:ln>
                <a:solidFill>
                  <a:schemeClr val="accent1">
                    <a:lumMod val="60000"/>
                    <a:lumOff val="40000"/>
                  </a:schemeClr>
                </a:solidFill>
                <a:latin typeface="Liberation Serif" pitchFamily="18" charset="0"/>
              </a:rPr>
              <a:t>Napoléon</a:t>
            </a:r>
            <a:r>
              <a:rPr lang="en-US" sz="2000" b="1" i="1" dirty="0">
                <a:ln w="6350">
                  <a:noFill/>
                </a:ln>
                <a:solidFill>
                  <a:schemeClr val="accent1">
                    <a:lumMod val="60000"/>
                    <a:lumOff val="40000"/>
                  </a:schemeClr>
                </a:solidFill>
                <a:latin typeface="Liberation Serif" pitchFamily="18" charset="0"/>
              </a:rPr>
              <a:t> </a:t>
            </a:r>
            <a:r>
              <a:rPr lang="en-US" sz="2000" b="1" dirty="0">
                <a:ln w="6350">
                  <a:noFill/>
                </a:ln>
                <a:solidFill>
                  <a:schemeClr val="accent1">
                    <a:lumMod val="60000"/>
                    <a:lumOff val="40000"/>
                  </a:schemeClr>
                </a:solidFill>
                <a:latin typeface="Liberation Serif" pitchFamily="18" charset="0"/>
              </a:rPr>
              <a:t>III à </a:t>
            </a:r>
            <a:r>
              <a:rPr lang="en-US" sz="2000" b="1" dirty="0" err="1">
                <a:ln w="6350">
                  <a:noFill/>
                </a:ln>
                <a:solidFill>
                  <a:schemeClr val="accent1">
                    <a:lumMod val="60000"/>
                    <a:lumOff val="40000"/>
                  </a:schemeClr>
                </a:solidFill>
                <a:latin typeface="Liberation Serif" pitchFamily="18" charset="0"/>
              </a:rPr>
              <a:t>Demidoff</a:t>
            </a:r>
            <a:endParaRPr lang="ru-RU" sz="2000" b="1" dirty="0">
              <a:ln w="6350">
                <a:noFill/>
              </a:ln>
              <a:solidFill>
                <a:schemeClr val="accent1">
                  <a:lumMod val="60000"/>
                  <a:lumOff val="40000"/>
                </a:schemeClr>
              </a:solidFill>
              <a:latin typeface="Liberation Serif" pitchFamily="18" charset="0"/>
            </a:endParaRPr>
          </a:p>
        </p:txBody>
      </p:sp>
      <p:pic>
        <p:nvPicPr>
          <p:cNvPr id="11266" name="Picture 2"/>
          <p:cNvPicPr>
            <a:picLocks noChangeAspect="1" noChangeArrowheads="1"/>
          </p:cNvPicPr>
          <p:nvPr/>
        </p:nvPicPr>
        <p:blipFill>
          <a:blip r:embed="rId2"/>
          <a:srcRect/>
          <a:stretch>
            <a:fillRect/>
          </a:stretch>
        </p:blipFill>
        <p:spPr bwMode="auto">
          <a:xfrm>
            <a:off x="611823" y="144463"/>
            <a:ext cx="3602987" cy="6284933"/>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4751415" y="142852"/>
            <a:ext cx="3749675" cy="625475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86520"/>
            <a:ext cx="9144000" cy="380666"/>
          </a:xfrm>
        </p:spPr>
        <p:txBody>
          <a:bodyPr>
            <a:noAutofit/>
          </a:bodyPr>
          <a:lstStyle/>
          <a:p>
            <a:pPr marL="0" algn="ctr"/>
            <a:r>
              <a:rPr lang="fr-FR" sz="1800" b="1" dirty="0">
                <a:ln w="6350">
                  <a:noFill/>
                </a:ln>
                <a:latin typeface="Liberation Serif" pitchFamily="18" charset="0"/>
              </a:rPr>
              <a:t>Recueil de chansons en français / tome premier, précieux pour l’histoire de la France /</a:t>
            </a:r>
            <a:endParaRPr lang="ru-RU" sz="1800" b="1" dirty="0">
              <a:ln w="6350">
                <a:noFill/>
              </a:ln>
              <a:solidFill>
                <a:schemeClr val="tx2">
                  <a:lumMod val="75000"/>
                </a:schemeClr>
              </a:solidFill>
              <a:latin typeface="Liberation Serif" pitchFamily="18" charset="0"/>
            </a:endParaRPr>
          </a:p>
        </p:txBody>
      </p:sp>
      <p:pic>
        <p:nvPicPr>
          <p:cNvPr id="5123" name="Picture 3"/>
          <p:cNvPicPr>
            <a:picLocks noChangeAspect="1" noChangeArrowheads="1"/>
          </p:cNvPicPr>
          <p:nvPr/>
        </p:nvPicPr>
        <p:blipFill>
          <a:blip r:embed="rId2" cstate="print"/>
          <a:srcRect/>
          <a:stretch>
            <a:fillRect/>
          </a:stretch>
        </p:blipFill>
        <p:spPr bwMode="auto">
          <a:xfrm>
            <a:off x="597342" y="71414"/>
            <a:ext cx="3831782" cy="6143668"/>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4643438" y="71414"/>
            <a:ext cx="3855600" cy="609992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85728"/>
            <a:ext cx="9144000" cy="571504"/>
          </a:xfrm>
        </p:spPr>
        <p:txBody>
          <a:bodyPr>
            <a:noAutofit/>
          </a:bodyPr>
          <a:lstStyle/>
          <a:p>
            <a:pPr algn="ctr"/>
            <a:r>
              <a:rPr lang="fr-FR" sz="2000" b="1" dirty="0">
                <a:ln w="6350">
                  <a:noFill/>
                </a:ln>
                <a:latin typeface="Liberation Serif" pitchFamily="18" charset="0"/>
              </a:rPr>
              <a:t>Fonds № </a:t>
            </a:r>
            <a:r>
              <a:rPr lang="en-US" sz="2000" b="1" dirty="0">
                <a:ln w="6350">
                  <a:noFill/>
                </a:ln>
                <a:latin typeface="Liberation Serif" pitchFamily="18" charset="0"/>
              </a:rPr>
              <a:t>643 : </a:t>
            </a:r>
            <a:r>
              <a:rPr lang="en-US" sz="2000" b="1" i="1" dirty="0">
                <a:ln w="6350">
                  <a:noFill/>
                </a:ln>
                <a:latin typeface="Liberation Serif" pitchFamily="18" charset="0"/>
              </a:rPr>
              <a:t>«Société par actions des </a:t>
            </a:r>
            <a:r>
              <a:rPr lang="en-US" sz="2000" b="1" i="1" dirty="0" err="1">
                <a:ln w="6350">
                  <a:noFill/>
                </a:ln>
                <a:latin typeface="Liberation Serif" pitchFamily="18" charset="0"/>
              </a:rPr>
              <a:t>usines</a:t>
            </a:r>
            <a:r>
              <a:rPr lang="en-US" sz="2000" b="1" i="1" dirty="0">
                <a:ln w="6350">
                  <a:noFill/>
                </a:ln>
                <a:latin typeface="Liberation Serif" pitchFamily="18" charset="0"/>
              </a:rPr>
              <a:t> de </a:t>
            </a:r>
            <a:r>
              <a:rPr lang="en-US" sz="2000" b="1" i="1" dirty="0" err="1">
                <a:ln w="6350">
                  <a:noFill/>
                </a:ln>
                <a:latin typeface="Liberation Serif" pitchFamily="18" charset="0"/>
              </a:rPr>
              <a:t>Nijni</a:t>
            </a:r>
            <a:r>
              <a:rPr lang="en-US" sz="2000" b="1" i="1" dirty="0">
                <a:ln w="6350">
                  <a:noFill/>
                </a:ln>
                <a:latin typeface="Liberation Serif" pitchFamily="18" charset="0"/>
              </a:rPr>
              <a:t> </a:t>
            </a:r>
            <a:r>
              <a:rPr lang="en-US" sz="2000" b="1" i="1" dirty="0" err="1">
                <a:ln w="6350">
                  <a:noFill/>
                </a:ln>
                <a:latin typeface="Liberation Serif" pitchFamily="18" charset="0"/>
              </a:rPr>
              <a:t>Taguil</a:t>
            </a:r>
            <a:r>
              <a:rPr lang="en-US" sz="2000" b="1" i="1" dirty="0">
                <a:ln w="6350">
                  <a:noFill/>
                </a:ln>
                <a:latin typeface="Liberation Serif" pitchFamily="18" charset="0"/>
              </a:rPr>
              <a:t> et de </a:t>
            </a:r>
            <a:r>
              <a:rPr lang="en-US" sz="2000" b="1" i="1" dirty="0" err="1">
                <a:ln w="6350">
                  <a:noFill/>
                </a:ln>
                <a:latin typeface="Liberation Serif" pitchFamily="18" charset="0"/>
              </a:rPr>
              <a:t>Lounevsk</a:t>
            </a:r>
            <a:r>
              <a:rPr lang="en-US" sz="2000" b="1" i="1" dirty="0">
                <a:ln w="6350">
                  <a:noFill/>
                </a:ln>
                <a:latin typeface="Liberation Serif" pitchFamily="18" charset="0"/>
              </a:rPr>
              <a:t> t des </a:t>
            </a:r>
            <a:r>
              <a:rPr lang="en-US" sz="2000" b="1" i="1" dirty="0" err="1">
                <a:ln w="6350">
                  <a:noFill/>
                </a:ln>
                <a:latin typeface="Liberation Serif" pitchFamily="18" charset="0"/>
              </a:rPr>
              <a:t>héritiers</a:t>
            </a:r>
            <a:r>
              <a:rPr lang="en-US" sz="2000" b="1" i="1" dirty="0">
                <a:ln w="6350">
                  <a:noFill/>
                </a:ln>
                <a:latin typeface="Liberation Serif" pitchFamily="18" charset="0"/>
              </a:rPr>
              <a:t> de P.P. </a:t>
            </a:r>
            <a:r>
              <a:rPr lang="en-US" sz="2000" b="1" i="1" dirty="0" err="1">
                <a:ln w="6350">
                  <a:noFill/>
                </a:ln>
                <a:latin typeface="Liberation Serif" pitchFamily="18" charset="0"/>
              </a:rPr>
              <a:t>Demidoff</a:t>
            </a:r>
            <a:r>
              <a:rPr lang="en-US" sz="2000" b="1" i="1" dirty="0">
                <a:ln w="6350">
                  <a:noFill/>
                </a:ln>
                <a:latin typeface="Liberation Serif" pitchFamily="18" charset="0"/>
              </a:rPr>
              <a:t>  (1702-1918</a:t>
            </a:r>
            <a:r>
              <a:rPr lang="ru-RU" sz="2000" b="1" i="1" dirty="0" err="1">
                <a:ln w="6350">
                  <a:noFill/>
                </a:ln>
                <a:latin typeface="Liberation Serif" pitchFamily="18" charset="0"/>
              </a:rPr>
              <a:t>гг</a:t>
            </a:r>
            <a:r>
              <a:rPr lang="en-US" sz="2000" b="1" i="1" dirty="0">
                <a:ln w="6350">
                  <a:noFill/>
                </a:ln>
                <a:latin typeface="Liberation Serif" pitchFamily="18" charset="0"/>
              </a:rPr>
              <a:t>.)»</a:t>
            </a:r>
            <a:r>
              <a:rPr lang="en-US" sz="2000" b="1" dirty="0">
                <a:ln w="6350">
                  <a:noFill/>
                </a:ln>
                <a:latin typeface="Liberation Serif" pitchFamily="18" charset="0"/>
              </a:rPr>
              <a:t> </a:t>
            </a:r>
            <a:endParaRPr lang="ru-RU" sz="2000" dirty="0">
              <a:ln w="6350">
                <a:noFill/>
              </a:ln>
              <a:latin typeface="Liberation Serif" pitchFamily="18" charset="0"/>
            </a:endParaRPr>
          </a:p>
        </p:txBody>
      </p:sp>
      <p:sp>
        <p:nvSpPr>
          <p:cNvPr id="3" name="Содержимое 2"/>
          <p:cNvSpPr>
            <a:spLocks noGrp="1"/>
          </p:cNvSpPr>
          <p:nvPr>
            <p:ph idx="1"/>
          </p:nvPr>
        </p:nvSpPr>
        <p:spPr>
          <a:xfrm>
            <a:off x="285720" y="1428736"/>
            <a:ext cx="4929222" cy="4286280"/>
          </a:xfrm>
        </p:spPr>
        <p:txBody>
          <a:bodyPr>
            <a:normAutofit/>
          </a:bodyPr>
          <a:lstStyle/>
          <a:p>
            <a:pPr marL="0" algn="just">
              <a:spcBef>
                <a:spcPts val="0"/>
              </a:spcBef>
              <a:buNone/>
            </a:pPr>
            <a:r>
              <a:rPr lang="fr-FR" sz="2000" dirty="0">
                <a:latin typeface="Liberation Serif" pitchFamily="18" charset="0"/>
              </a:rPr>
              <a:t>Les fonds Demidov contient non seulement la correspondance commerciale , mais également de précieuses informations sur l'histoire d'une des plus grandes entreprises privées et familiales de Russie, sur les relations économiques et culturelles de l'Oural et de l'Europe, sur le mécénat des Demidov, sur les œuvres des artistes </a:t>
            </a:r>
            <a:r>
              <a:rPr lang="fr-FR" sz="2000" dirty="0" err="1">
                <a:latin typeface="Liberation Serif" pitchFamily="18" charset="0"/>
              </a:rPr>
              <a:t>Hkoudoiarov</a:t>
            </a:r>
            <a:r>
              <a:rPr lang="fr-FR" sz="2000" dirty="0">
                <a:latin typeface="Liberation Serif" pitchFamily="18" charset="0"/>
              </a:rPr>
              <a:t>, sur les biens des Demidov en Italie. On y trouve aussi les dessins de sculptures et les croquis de bijoux.</a:t>
            </a:r>
            <a:endParaRPr lang="ru-RU" sz="2000" dirty="0">
              <a:latin typeface="Liberation Serif" pitchFamily="18" charset="0"/>
            </a:endParaRPr>
          </a:p>
        </p:txBody>
      </p:sp>
      <p:sp>
        <p:nvSpPr>
          <p:cNvPr id="5" name="TextBox 4"/>
          <p:cNvSpPr txBox="1"/>
          <p:nvPr/>
        </p:nvSpPr>
        <p:spPr>
          <a:xfrm>
            <a:off x="0" y="6120490"/>
            <a:ext cx="5429256" cy="523220"/>
          </a:xfrm>
          <a:prstGeom prst="rect">
            <a:avLst/>
          </a:prstGeom>
          <a:noFill/>
        </p:spPr>
        <p:txBody>
          <a:bodyPr wrap="square" rtlCol="0">
            <a:spAutoFit/>
          </a:bodyPr>
          <a:lstStyle/>
          <a:p>
            <a:pPr algn="ctr"/>
            <a:r>
              <a:rPr lang="fr-FR" sz="1400" b="1" dirty="0">
                <a:solidFill>
                  <a:schemeClr val="tx2">
                    <a:lumMod val="75000"/>
                  </a:schemeClr>
                </a:solidFill>
                <a:latin typeface="Liberation Serif" pitchFamily="18" charset="0"/>
              </a:rPr>
              <a:t>Pavel Pavlovich Demidov, prince de San Donato (1839 - 1885) - Industriel russe et bienfaiteur de la famille Demidov.</a:t>
            </a:r>
            <a:endParaRPr lang="ru-RU" sz="1400" b="1" dirty="0">
              <a:solidFill>
                <a:schemeClr val="tx2">
                  <a:lumMod val="75000"/>
                </a:schemeClr>
              </a:solidFill>
              <a:latin typeface="Liberation Serif" pitchFamily="18" charset="0"/>
            </a:endParaRPr>
          </a:p>
        </p:txBody>
      </p:sp>
      <p:pic>
        <p:nvPicPr>
          <p:cNvPr id="6147" name="Picture 3"/>
          <p:cNvPicPr>
            <a:picLocks noChangeAspect="1" noChangeArrowheads="1"/>
          </p:cNvPicPr>
          <p:nvPr/>
        </p:nvPicPr>
        <p:blipFill>
          <a:blip r:embed="rId2"/>
          <a:srcRect/>
          <a:stretch>
            <a:fillRect/>
          </a:stretch>
        </p:blipFill>
        <p:spPr bwMode="auto">
          <a:xfrm>
            <a:off x="5500694" y="1062873"/>
            <a:ext cx="3284529" cy="5671767"/>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71414"/>
            <a:ext cx="8786874" cy="428628"/>
          </a:xfrm>
          <a:ln>
            <a:noFill/>
          </a:ln>
        </p:spPr>
        <p:txBody>
          <a:bodyPr>
            <a:normAutofit/>
          </a:bodyPr>
          <a:lstStyle/>
          <a:p>
            <a:pPr algn="ctr"/>
            <a:r>
              <a:rPr lang="en-US" sz="2000" b="1" dirty="0">
                <a:ln w="6350">
                  <a:noFill/>
                </a:ln>
                <a:latin typeface="Liberation Serif" pitchFamily="18" charset="0"/>
              </a:rPr>
              <a:t>Documents du fonds </a:t>
            </a:r>
            <a:r>
              <a:rPr lang="ru-RU" sz="2000" b="1" dirty="0">
                <a:ln w="6350">
                  <a:noFill/>
                </a:ln>
                <a:latin typeface="Liberation Serif" pitchFamily="18" charset="0"/>
              </a:rPr>
              <a:t>№ 643</a:t>
            </a:r>
            <a:r>
              <a:rPr lang="en-US" sz="2000" b="1" dirty="0">
                <a:ln w="6350">
                  <a:noFill/>
                </a:ln>
                <a:latin typeface="Liberation Serif" pitchFamily="18" charset="0"/>
              </a:rPr>
              <a:t> en </a:t>
            </a:r>
            <a:r>
              <a:rPr lang="en-US" sz="2000" b="1" dirty="0" err="1">
                <a:ln w="6350">
                  <a:noFill/>
                </a:ln>
                <a:latin typeface="Liberation Serif" pitchFamily="18" charset="0"/>
              </a:rPr>
              <a:t>français</a:t>
            </a:r>
            <a:r>
              <a:rPr lang="ru-RU" sz="2000" b="1" dirty="0">
                <a:ln w="6350">
                  <a:noFill/>
                </a:ln>
                <a:latin typeface="Liberation Serif" pitchFamily="18" charset="0"/>
              </a:rPr>
              <a:t>: </a:t>
            </a:r>
          </a:p>
        </p:txBody>
      </p:sp>
      <p:sp>
        <p:nvSpPr>
          <p:cNvPr id="3" name="Содержимое 2"/>
          <p:cNvSpPr>
            <a:spLocks noGrp="1"/>
          </p:cNvSpPr>
          <p:nvPr>
            <p:ph idx="1"/>
          </p:nvPr>
        </p:nvSpPr>
        <p:spPr>
          <a:xfrm>
            <a:off x="0" y="500042"/>
            <a:ext cx="8929718" cy="4525963"/>
          </a:xfrm>
        </p:spPr>
        <p:txBody>
          <a:bodyPr>
            <a:normAutofit/>
          </a:bodyPr>
          <a:lstStyle/>
          <a:p>
            <a:pPr algn="just"/>
            <a:r>
              <a:rPr lang="en-US" sz="2000" dirty="0">
                <a:latin typeface="Liberation Serif" pitchFamily="18" charset="0"/>
              </a:rPr>
              <a:t>Rapport  en </a:t>
            </a:r>
            <a:r>
              <a:rPr lang="en-US" sz="2000" dirty="0" err="1">
                <a:latin typeface="Liberation Serif" pitchFamily="18" charset="0"/>
              </a:rPr>
              <a:t>français</a:t>
            </a:r>
            <a:r>
              <a:rPr lang="ru-RU" sz="2000" dirty="0">
                <a:latin typeface="Liberation Serif" pitchFamily="18" charset="0"/>
              </a:rPr>
              <a:t> (1843);</a:t>
            </a:r>
          </a:p>
          <a:p>
            <a:pPr algn="just"/>
            <a:r>
              <a:rPr lang="en-US" sz="2000" dirty="0" err="1">
                <a:latin typeface="Liberation Serif" pitchFamily="18" charset="0"/>
              </a:rPr>
              <a:t>Correspondance</a:t>
            </a:r>
            <a:r>
              <a:rPr lang="en-US" sz="2000" dirty="0">
                <a:latin typeface="Liberation Serif" pitchFamily="18" charset="0"/>
              </a:rPr>
              <a:t> avec la Compagnie </a:t>
            </a:r>
            <a:r>
              <a:rPr lang="en-US" sz="2000" dirty="0" err="1">
                <a:latin typeface="Liberation Serif" pitchFamily="18" charset="0"/>
              </a:rPr>
              <a:t>Industrielle</a:t>
            </a:r>
            <a:r>
              <a:rPr lang="en-US" sz="2000" dirty="0">
                <a:latin typeface="Liberation Serif" pitchFamily="18" charset="0"/>
              </a:rPr>
              <a:t> du Platine de Paris sur </a:t>
            </a:r>
            <a:r>
              <a:rPr lang="en-US" sz="2000" dirty="0" err="1">
                <a:latin typeface="Liberation Serif" pitchFamily="18" charset="0"/>
              </a:rPr>
              <a:t>l'essai</a:t>
            </a:r>
            <a:r>
              <a:rPr lang="en-US" sz="2000" dirty="0">
                <a:latin typeface="Liberation Serif" pitchFamily="18" charset="0"/>
              </a:rPr>
              <a:t> </a:t>
            </a:r>
            <a:r>
              <a:rPr lang="en-US" sz="2000" dirty="0" err="1">
                <a:latin typeface="Liberation Serif" pitchFamily="18" charset="0"/>
              </a:rPr>
              <a:t>d'échantillons</a:t>
            </a:r>
            <a:r>
              <a:rPr lang="en-US" sz="2000" dirty="0">
                <a:latin typeface="Liberation Serif" pitchFamily="18" charset="0"/>
              </a:rPr>
              <a:t> de </a:t>
            </a:r>
            <a:r>
              <a:rPr lang="en-US" sz="2000" dirty="0" err="1">
                <a:latin typeface="Liberation Serif" pitchFamily="18" charset="0"/>
              </a:rPr>
              <a:t>minerais</a:t>
            </a:r>
            <a:r>
              <a:rPr lang="en-US" sz="2000" dirty="0">
                <a:latin typeface="Liberation Serif" pitchFamily="18" charset="0"/>
              </a:rPr>
              <a:t> de </a:t>
            </a:r>
            <a:r>
              <a:rPr lang="en-US" sz="2000" dirty="0" err="1">
                <a:latin typeface="Liberation Serif" pitchFamily="18" charset="0"/>
              </a:rPr>
              <a:t>fer</a:t>
            </a:r>
            <a:r>
              <a:rPr lang="ru-RU" sz="2000" dirty="0">
                <a:latin typeface="Liberation Serif" pitchFamily="18" charset="0"/>
              </a:rPr>
              <a:t>; </a:t>
            </a:r>
            <a:r>
              <a:rPr lang="fr-FR" sz="2000" dirty="0">
                <a:latin typeface="Liberation Serif" pitchFamily="18" charset="0"/>
              </a:rPr>
              <a:t>Correspondance</a:t>
            </a:r>
            <a:r>
              <a:rPr lang="en-US" sz="2000" dirty="0">
                <a:latin typeface="Liberation Serif" pitchFamily="18" charset="0"/>
              </a:rPr>
              <a:t> avec le </a:t>
            </a:r>
            <a:r>
              <a:rPr lang="en-US" sz="2000" dirty="0" err="1">
                <a:latin typeface="Liberation Serif" pitchFamily="18" charset="0"/>
              </a:rPr>
              <a:t>musée</a:t>
            </a:r>
            <a:r>
              <a:rPr lang="en-US" sz="2000" dirty="0">
                <a:latin typeface="Liberation Serif" pitchFamily="18" charset="0"/>
              </a:rPr>
              <a:t> </a:t>
            </a:r>
            <a:r>
              <a:rPr lang="en-US" sz="2000" dirty="0" err="1">
                <a:latin typeface="Liberation Serif" pitchFamily="18" charset="0"/>
              </a:rPr>
              <a:t>d'histoire</a:t>
            </a:r>
            <a:r>
              <a:rPr lang="en-US" sz="2000" dirty="0">
                <a:latin typeface="Liberation Serif" pitchFamily="18" charset="0"/>
              </a:rPr>
              <a:t> naturelle  en </a:t>
            </a:r>
            <a:r>
              <a:rPr lang="en-US" sz="2000" dirty="0" err="1">
                <a:latin typeface="Liberation Serif" pitchFamily="18" charset="0"/>
              </a:rPr>
              <a:t>français</a:t>
            </a:r>
            <a:r>
              <a:rPr lang="en-US" sz="2000" dirty="0">
                <a:latin typeface="Liberation Serif" pitchFamily="18" charset="0"/>
              </a:rPr>
              <a:t> et en </a:t>
            </a:r>
            <a:r>
              <a:rPr lang="en-US" sz="2000" dirty="0" err="1">
                <a:latin typeface="Liberation Serif" pitchFamily="18" charset="0"/>
              </a:rPr>
              <a:t>russe</a:t>
            </a:r>
            <a:r>
              <a:rPr lang="en-US" sz="2000" dirty="0">
                <a:latin typeface="Liberation Serif" pitchFamily="18" charset="0"/>
              </a:rPr>
              <a:t>. 50 p.</a:t>
            </a:r>
            <a:r>
              <a:rPr lang="ru-RU" sz="2000" dirty="0">
                <a:latin typeface="Liberation Serif" pitchFamily="18" charset="0"/>
              </a:rPr>
              <a:t> (1901);</a:t>
            </a:r>
          </a:p>
          <a:p>
            <a:pPr algn="just"/>
            <a:r>
              <a:rPr lang="en-US" sz="2000" dirty="0" err="1">
                <a:latin typeface="Liberation Serif" pitchFamily="18" charset="0"/>
              </a:rPr>
              <a:t>Échantillon</a:t>
            </a:r>
            <a:r>
              <a:rPr lang="en-US" sz="2000" dirty="0">
                <a:latin typeface="Liberation Serif" pitchFamily="18" charset="0"/>
              </a:rPr>
              <a:t> des bulletins de </a:t>
            </a:r>
            <a:r>
              <a:rPr lang="en-US" sz="2000" dirty="0" err="1">
                <a:latin typeface="Liberation Serif" pitchFamily="18" charset="0"/>
              </a:rPr>
              <a:t>Londres</a:t>
            </a:r>
            <a:r>
              <a:rPr lang="en-US" sz="2000" dirty="0">
                <a:latin typeface="Liberation Serif" pitchFamily="18" charset="0"/>
              </a:rPr>
              <a:t> sur les prix du </a:t>
            </a:r>
            <a:r>
              <a:rPr lang="en-US" sz="2000" dirty="0" err="1">
                <a:latin typeface="Liberation Serif" pitchFamily="18" charset="0"/>
              </a:rPr>
              <a:t>platine</a:t>
            </a:r>
            <a:r>
              <a:rPr lang="en-US" sz="2000" dirty="0">
                <a:latin typeface="Liberation Serif" pitchFamily="18" charset="0"/>
              </a:rPr>
              <a:t>, </a:t>
            </a:r>
            <a:r>
              <a:rPr lang="en-US" sz="2000" dirty="0" err="1">
                <a:latin typeface="Liberation Serif" pitchFamily="18" charset="0"/>
              </a:rPr>
              <a:t>correspondance</a:t>
            </a:r>
            <a:r>
              <a:rPr lang="en-US" sz="2000" dirty="0">
                <a:latin typeface="Liberation Serif" pitchFamily="18" charset="0"/>
              </a:rPr>
              <a:t> avec la Compagnie </a:t>
            </a:r>
            <a:r>
              <a:rPr lang="en-US" sz="2000" dirty="0" err="1">
                <a:latin typeface="Liberation Serif" pitchFamily="18" charset="0"/>
              </a:rPr>
              <a:t>Industrielle</a:t>
            </a:r>
            <a:r>
              <a:rPr lang="en-US" sz="2000" dirty="0">
                <a:latin typeface="Liberation Serif" pitchFamily="18" charset="0"/>
              </a:rPr>
              <a:t> du Platine de Paris sur la vente de </a:t>
            </a:r>
            <a:r>
              <a:rPr lang="en-US" sz="2000" dirty="0" err="1">
                <a:latin typeface="Liberation Serif" pitchFamily="18" charset="0"/>
              </a:rPr>
              <a:t>platine</a:t>
            </a:r>
            <a:r>
              <a:rPr lang="en-US" sz="2000" dirty="0">
                <a:latin typeface="Liberation Serif" pitchFamily="18" charset="0"/>
              </a:rPr>
              <a:t>, </a:t>
            </a:r>
            <a:r>
              <a:rPr lang="en-US" sz="2000" dirty="0" err="1">
                <a:latin typeface="Liberation Serif" pitchFamily="18" charset="0"/>
              </a:rPr>
              <a:t>statistiques</a:t>
            </a:r>
            <a:r>
              <a:rPr lang="en-US" sz="2000" dirty="0">
                <a:latin typeface="Liberation Serif" pitchFamily="18" charset="0"/>
              </a:rPr>
              <a:t> </a:t>
            </a:r>
            <a:r>
              <a:rPr lang="en-US" sz="2000" dirty="0" err="1">
                <a:latin typeface="Liberation Serif" pitchFamily="18" charset="0"/>
              </a:rPr>
              <a:t>mensuelles</a:t>
            </a:r>
            <a:r>
              <a:rPr lang="en-US" sz="2000" dirty="0">
                <a:latin typeface="Liberation Serif" pitchFamily="18" charset="0"/>
              </a:rPr>
              <a:t> sur la vente / en </a:t>
            </a:r>
            <a:r>
              <a:rPr lang="en-US" sz="2000" dirty="0" err="1">
                <a:latin typeface="Liberation Serif" pitchFamily="18" charset="0"/>
              </a:rPr>
              <a:t>français</a:t>
            </a:r>
            <a:r>
              <a:rPr lang="en-US" sz="2000" dirty="0">
                <a:latin typeface="Liberation Serif" pitchFamily="18" charset="0"/>
              </a:rPr>
              <a:t>, </a:t>
            </a:r>
            <a:r>
              <a:rPr lang="en-US" sz="2000" dirty="0" err="1">
                <a:latin typeface="Liberation Serif" pitchFamily="18" charset="0"/>
              </a:rPr>
              <a:t>russe</a:t>
            </a:r>
            <a:r>
              <a:rPr lang="en-US" sz="2000" dirty="0">
                <a:latin typeface="Liberation Serif" pitchFamily="18" charset="0"/>
              </a:rPr>
              <a:t>, </a:t>
            </a:r>
            <a:r>
              <a:rPr lang="en-US" sz="2000" dirty="0" err="1">
                <a:latin typeface="Liberation Serif" pitchFamily="18" charset="0"/>
              </a:rPr>
              <a:t>anglais</a:t>
            </a:r>
            <a:r>
              <a:rPr lang="en-US" sz="2000" dirty="0">
                <a:latin typeface="Liberation Serif" pitchFamily="18" charset="0"/>
              </a:rPr>
              <a:t>. 102p.</a:t>
            </a:r>
            <a:r>
              <a:rPr lang="ru-RU" sz="2000" dirty="0">
                <a:latin typeface="Liberation Serif" pitchFamily="18" charset="0"/>
              </a:rPr>
              <a:t> (1910 – 1912);</a:t>
            </a:r>
          </a:p>
          <a:p>
            <a:pPr algn="just"/>
            <a:r>
              <a:rPr lang="en-US" sz="2000" dirty="0" err="1">
                <a:latin typeface="Liberation Serif" pitchFamily="18" charset="0"/>
              </a:rPr>
              <a:t>Correspondance</a:t>
            </a:r>
            <a:r>
              <a:rPr lang="en-US" sz="2000" dirty="0">
                <a:latin typeface="Liberation Serif" pitchFamily="18" charset="0"/>
              </a:rPr>
              <a:t> avec la Compagnie </a:t>
            </a:r>
            <a:r>
              <a:rPr lang="en-US" sz="2000" dirty="0" err="1">
                <a:latin typeface="Liberation Serif" pitchFamily="18" charset="0"/>
              </a:rPr>
              <a:t>Industrielle</a:t>
            </a:r>
            <a:r>
              <a:rPr lang="en-US" sz="2000" dirty="0">
                <a:latin typeface="Liberation Serif" pitchFamily="18" charset="0"/>
              </a:rPr>
              <a:t> du Platine de Paris sur la vente de </a:t>
            </a:r>
            <a:r>
              <a:rPr lang="en-US" sz="2000" dirty="0" err="1">
                <a:latin typeface="Liberation Serif" pitchFamily="18" charset="0"/>
              </a:rPr>
              <a:t>platine</a:t>
            </a:r>
            <a:r>
              <a:rPr lang="en-US" sz="2000" dirty="0">
                <a:latin typeface="Liberation Serif" pitchFamily="18" charset="0"/>
              </a:rPr>
              <a:t> et des </a:t>
            </a:r>
            <a:r>
              <a:rPr lang="en-US" sz="2000" dirty="0" err="1">
                <a:latin typeface="Liberation Serif" pitchFamily="18" charset="0"/>
              </a:rPr>
              <a:t>règlements</a:t>
            </a:r>
            <a:r>
              <a:rPr lang="en-US" sz="2000" dirty="0">
                <a:latin typeface="Liberation Serif" pitchFamily="18" charset="0"/>
              </a:rPr>
              <a:t>  en </a:t>
            </a:r>
            <a:r>
              <a:rPr lang="en-US" sz="2000" dirty="0" err="1">
                <a:latin typeface="Liberation Serif" pitchFamily="18" charset="0"/>
              </a:rPr>
              <a:t>français</a:t>
            </a:r>
            <a:r>
              <a:rPr lang="en-US" sz="2000" dirty="0">
                <a:latin typeface="Liberation Serif" pitchFamily="18" charset="0"/>
              </a:rPr>
              <a:t> et en </a:t>
            </a:r>
            <a:r>
              <a:rPr lang="en-US" sz="2000" dirty="0" err="1">
                <a:latin typeface="Liberation Serif" pitchFamily="18" charset="0"/>
              </a:rPr>
              <a:t>russe</a:t>
            </a:r>
            <a:r>
              <a:rPr lang="en-US" sz="2000" dirty="0">
                <a:latin typeface="Liberation Serif" pitchFamily="18" charset="0"/>
              </a:rPr>
              <a:t>. 29p.</a:t>
            </a:r>
            <a:r>
              <a:rPr lang="ru-RU" sz="2000" dirty="0">
                <a:latin typeface="Liberation Serif" pitchFamily="18" charset="0"/>
              </a:rPr>
              <a:t>(1913 – 1914).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6215090"/>
            <a:ext cx="9144000" cy="642934"/>
          </a:xfrm>
          <a:prstGeom prst="rect">
            <a:avLst/>
          </a:prstGeom>
        </p:spPr>
        <p:txBody>
          <a:bodyPr vert="horz" anchor="ctr">
            <a:noAutofit/>
          </a:bodyPr>
          <a:lstStyle/>
          <a:p>
            <a:pPr lvl="0" algn="ctr">
              <a:spcBef>
                <a:spcPct val="0"/>
              </a:spcBef>
              <a:defRPr/>
            </a:pP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Correspondance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avec la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Compagnie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Industrielle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du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Platine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de Paris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sur</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la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vente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de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platine</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et des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règlements</a:t>
            </a:r>
            <a:r>
              <a:rPr lang="en-US"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en </a:t>
            </a:r>
            <a:r>
              <a:rPr lang="en-US" sz="1400"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français</a:t>
            </a:r>
            <a:endParaRPr lang="ru-RU" sz="1400"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ndParaRPr>
          </a:p>
          <a:p>
            <a:pPr lvl="0" algn="ctr">
              <a:spcBef>
                <a:spcPct val="0"/>
              </a:spcBef>
              <a:defRPr/>
            </a:pPr>
            <a:r>
              <a:rPr kumimoji="0" lang="ru-RU" sz="14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rPr>
              <a:t>1914</a:t>
            </a:r>
            <a:endParaRPr kumimoji="0" lang="ru-RU" sz="1400" b="1" i="0" u="none" strike="noStrike" kern="1200" cap="none" spc="0" normalizeH="0" baseline="0" noProof="0" dirty="0">
              <a:ln w="6350">
                <a:noFill/>
              </a:ln>
              <a:solidFill>
                <a:schemeClr val="accent1">
                  <a:lumMod val="60000"/>
                  <a:lumOff val="40000"/>
                </a:schemeClr>
              </a:solidFill>
              <a:effectLst>
                <a:outerShdw blurRad="50800" dist="38100" dir="8100000" algn="tr" rotWithShape="0">
                  <a:prstClr val="black">
                    <a:alpha val="40000"/>
                  </a:prstClr>
                </a:outerShdw>
              </a:effectLst>
              <a:uLnTx/>
              <a:uFillTx/>
              <a:latin typeface="Century Schoolbook" pitchFamily="18" charset="0"/>
              <a:ea typeface="+mj-ea"/>
              <a:cs typeface="+mj-cs"/>
            </a:endParaRPr>
          </a:p>
        </p:txBody>
      </p:sp>
      <p:pic>
        <p:nvPicPr>
          <p:cNvPr id="3074" name="Picture 2"/>
          <p:cNvPicPr>
            <a:picLocks noChangeAspect="1" noChangeArrowheads="1"/>
          </p:cNvPicPr>
          <p:nvPr/>
        </p:nvPicPr>
        <p:blipFill>
          <a:blip r:embed="rId2" cstate="print"/>
          <a:srcRect/>
          <a:stretch>
            <a:fillRect/>
          </a:stretch>
        </p:blipFill>
        <p:spPr bwMode="auto">
          <a:xfrm>
            <a:off x="142844" y="145204"/>
            <a:ext cx="4357718" cy="606987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643438" y="119151"/>
            <a:ext cx="4359600" cy="6095931"/>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4"/>
            <a:ext cx="8786874" cy="1143008"/>
          </a:xfrm>
        </p:spPr>
        <p:txBody>
          <a:bodyPr>
            <a:noAutofit/>
          </a:bodyPr>
          <a:lstStyle/>
          <a:p>
            <a:pPr marL="0" algn="ctr"/>
            <a:r>
              <a:rPr lang="fr-FR" sz="2400" b="1" dirty="0">
                <a:ln w="6350">
                  <a:noFill/>
                </a:ln>
                <a:latin typeface="Liberation Serif" pitchFamily="18" charset="0"/>
              </a:rPr>
              <a:t>Fonds № </a:t>
            </a:r>
            <a:r>
              <a:rPr lang="ru-RU" sz="2400" b="1" dirty="0">
                <a:ln w="6350">
                  <a:noFill/>
                </a:ln>
                <a:latin typeface="Liberation Serif" pitchFamily="18" charset="0"/>
              </a:rPr>
              <a:t>64</a:t>
            </a:r>
            <a:r>
              <a:rPr lang="ru-RU" sz="2400" dirty="0">
                <a:ln w="6350">
                  <a:noFill/>
                </a:ln>
                <a:latin typeface="Liberation Serif" pitchFamily="18" charset="0"/>
              </a:rPr>
              <a:t>: </a:t>
            </a:r>
            <a:r>
              <a:rPr lang="fr-FR" sz="2400" dirty="0">
                <a:ln w="6350">
                  <a:noFill/>
                </a:ln>
                <a:latin typeface="Liberation Serif" pitchFamily="18" charset="0"/>
              </a:rPr>
              <a:t>Une collection de plans, cartes, levés topographiques des régions montagneuses de l'Oural, réalisée par les topographes français Alori et Bergier et le Corps de topographes militaires</a:t>
            </a:r>
            <a:endParaRPr lang="ru-RU" sz="2400" dirty="0">
              <a:ln w="6350">
                <a:noFill/>
              </a:ln>
              <a:latin typeface="Liberation Serif" pitchFamily="18" charset="0"/>
            </a:endParaRPr>
          </a:p>
        </p:txBody>
      </p:sp>
      <p:sp>
        <p:nvSpPr>
          <p:cNvPr id="3" name="Содержимое 2"/>
          <p:cNvSpPr>
            <a:spLocks noGrp="1"/>
          </p:cNvSpPr>
          <p:nvPr>
            <p:ph idx="1"/>
          </p:nvPr>
        </p:nvSpPr>
        <p:spPr>
          <a:xfrm>
            <a:off x="214282" y="1500174"/>
            <a:ext cx="8715436" cy="4429156"/>
          </a:xfrm>
        </p:spPr>
        <p:txBody>
          <a:bodyPr>
            <a:normAutofit lnSpcReduction="10000"/>
          </a:bodyPr>
          <a:lstStyle/>
          <a:p>
            <a:pPr algn="just"/>
            <a:r>
              <a:rPr lang="fr-FR" sz="2400" dirty="0">
                <a:latin typeface="Liberation Serif" pitchFamily="18" charset="0"/>
              </a:rPr>
              <a:t>Les Archives régionales conservent des collections uniques. Parmi ceux-ci figurent un ensemble de cartes, de plans, de relevés topographiques des districts de montagne de l’Oural réalisés par les topographes français Alori et </a:t>
            </a:r>
            <a:r>
              <a:rPr lang="fr-FR" sz="2400" dirty="0" err="1">
                <a:latin typeface="Liberation Serif" pitchFamily="18" charset="0"/>
              </a:rPr>
              <a:t>Bergier</a:t>
            </a:r>
            <a:r>
              <a:rPr lang="fr-FR" sz="2400" dirty="0">
                <a:latin typeface="Liberation Serif" pitchFamily="18" charset="0"/>
              </a:rPr>
              <a:t> et par le personnel du corps de topographes militaires (1854-1865), ainsi que d’autres documents sur ces activités.</a:t>
            </a:r>
            <a:endParaRPr lang="ru-RU" sz="2400" dirty="0">
              <a:latin typeface="Liberation Serif" pitchFamily="18" charset="0"/>
            </a:endParaRPr>
          </a:p>
          <a:p>
            <a:pPr algn="just"/>
            <a:r>
              <a:rPr lang="fr-FR" sz="2400" dirty="0">
                <a:latin typeface="Liberation Serif" pitchFamily="18" charset="0"/>
              </a:rPr>
              <a:t>Au milieu du XIXème siècle deux ingénieurs topographes français, - </a:t>
            </a:r>
            <a:r>
              <a:rPr lang="fr-FR" sz="2400" dirty="0" err="1">
                <a:latin typeface="Liberation Serif" pitchFamily="18" charset="0"/>
              </a:rPr>
              <a:t>Alori</a:t>
            </a:r>
            <a:r>
              <a:rPr lang="fr-FR" sz="2400" dirty="0">
                <a:latin typeface="Liberation Serif" pitchFamily="18" charset="0"/>
              </a:rPr>
              <a:t> et </a:t>
            </a:r>
            <a:r>
              <a:rPr lang="fr-FR" sz="2400" dirty="0" err="1">
                <a:latin typeface="Liberation Serif" pitchFamily="18" charset="0"/>
              </a:rPr>
              <a:t>Bergier</a:t>
            </a:r>
            <a:r>
              <a:rPr lang="fr-FR" sz="2400" dirty="0">
                <a:latin typeface="Liberation Serif" pitchFamily="18" charset="0"/>
              </a:rPr>
              <a:t>,, travaillaient dans le district de la métallurgie et des mines de </a:t>
            </a:r>
            <a:r>
              <a:rPr lang="fr-FR" sz="2400" dirty="0" err="1">
                <a:latin typeface="Liberation Serif" pitchFamily="18" charset="0"/>
              </a:rPr>
              <a:t>Nizhny</a:t>
            </a:r>
            <a:r>
              <a:rPr lang="fr-FR" sz="2400" dirty="0">
                <a:latin typeface="Liberation Serif" pitchFamily="18" charset="0"/>
              </a:rPr>
              <a:t> </a:t>
            </a:r>
            <a:r>
              <a:rPr lang="fr-FR" sz="2400" dirty="0" err="1">
                <a:latin typeface="Liberation Serif" pitchFamily="18" charset="0"/>
              </a:rPr>
              <a:t>Tagil</a:t>
            </a:r>
            <a:r>
              <a:rPr lang="fr-FR" sz="2400" dirty="0">
                <a:latin typeface="Liberation Serif" pitchFamily="18" charset="0"/>
              </a:rPr>
              <a:t> sur l’invitation du propriétaire des usine Nicolas A. Demidov. Ils ont consacré une bonne quinzaine d’années, entre 1839 et 1854 à la préparation de cartes géographiques du district de l’usine de </a:t>
            </a:r>
            <a:r>
              <a:rPr lang="fr-FR" sz="2400" dirty="0" err="1">
                <a:latin typeface="Liberation Serif" pitchFamily="18" charset="0"/>
              </a:rPr>
              <a:t>Nizhny</a:t>
            </a:r>
            <a:r>
              <a:rPr lang="fr-FR" sz="2400" dirty="0">
                <a:latin typeface="Liberation Serif" pitchFamily="18" charset="0"/>
              </a:rPr>
              <a:t> </a:t>
            </a:r>
            <a:r>
              <a:rPr lang="fr-FR" sz="2400" dirty="0" err="1">
                <a:latin typeface="Liberation Serif" pitchFamily="18" charset="0"/>
              </a:rPr>
              <a:t>Tagil</a:t>
            </a:r>
            <a:r>
              <a:rPr lang="fr-FR" sz="2400" dirty="0">
                <a:latin typeface="Liberation Serif" pitchFamily="18" charset="0"/>
              </a:rPr>
              <a:t>.</a:t>
            </a:r>
            <a:endParaRPr lang="ru-RU" sz="2000" dirty="0">
              <a:latin typeface="Liberation Serif"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500562" y="71414"/>
            <a:ext cx="4429156" cy="2714644"/>
          </a:xfrm>
          <a:prstGeom prst="rect">
            <a:avLst/>
          </a:prstGeom>
        </p:spPr>
        <p:txBody>
          <a:bodyPr>
            <a:noAutofit/>
          </a:bodyPr>
          <a:lstStyle/>
          <a:p>
            <a:pPr algn="just">
              <a:spcBef>
                <a:spcPct val="0"/>
              </a:spcBef>
            </a:pPr>
            <a:r>
              <a:rPr lang="fr-FR" sz="1600" dirty="0">
                <a:latin typeface="Liberation Serif" pitchFamily="18" charset="0"/>
              </a:rPr>
              <a:t>Les archives contiennent des documents à partir de 1596</a:t>
            </a:r>
            <a:r>
              <a:rPr lang="ru-RU" sz="1600" dirty="0">
                <a:latin typeface="Liberation Serif" pitchFamily="18" charset="0"/>
              </a:rPr>
              <a:t>. </a:t>
            </a:r>
            <a:r>
              <a:rPr lang="en-US" sz="1600" dirty="0">
                <a:latin typeface="Liberation Serif" pitchFamily="18" charset="0"/>
              </a:rPr>
              <a:t> Le </a:t>
            </a:r>
            <a:r>
              <a:rPr lang="fr-FR" sz="1600" dirty="0">
                <a:latin typeface="Liberation Serif" pitchFamily="18" charset="0"/>
              </a:rPr>
              <a:t>nombre</a:t>
            </a:r>
            <a:r>
              <a:rPr lang="en-US" sz="1600" dirty="0">
                <a:latin typeface="Liberation Serif" pitchFamily="18" charset="0"/>
              </a:rPr>
              <a:t> total </a:t>
            </a:r>
            <a:r>
              <a:rPr lang="fr-FR" sz="1600" dirty="0">
                <a:latin typeface="Liberation Serif" pitchFamily="18" charset="0"/>
              </a:rPr>
              <a:t>d’</a:t>
            </a:r>
            <a:r>
              <a:rPr lang="en-US" sz="1600" dirty="0">
                <a:latin typeface="Liberation Serif" pitchFamily="18" charset="0"/>
              </a:rPr>
              <a:t>articles</a:t>
            </a:r>
            <a:r>
              <a:rPr lang="ru-RU" sz="1600" dirty="0">
                <a:latin typeface="Liberation Serif" pitchFamily="18" charset="0"/>
              </a:rPr>
              <a:t> </a:t>
            </a:r>
            <a:r>
              <a:rPr lang="en-US" sz="1600" dirty="0">
                <a:latin typeface="Liberation Serif" pitchFamily="18" charset="0"/>
              </a:rPr>
              <a:t>papier</a:t>
            </a:r>
            <a:r>
              <a:rPr lang="ru-RU" sz="1600" dirty="0">
                <a:latin typeface="Liberation Serif" pitchFamily="18" charset="0"/>
              </a:rPr>
              <a:t> — 989 963; </a:t>
            </a:r>
            <a:r>
              <a:rPr lang="fr-FR" sz="1600" dirty="0">
                <a:latin typeface="Liberation Serif" pitchFamily="18" charset="0"/>
              </a:rPr>
              <a:t>dont </a:t>
            </a:r>
            <a:r>
              <a:rPr lang="ru-RU" sz="1600" dirty="0">
                <a:latin typeface="Liberation Serif" pitchFamily="18" charset="0"/>
              </a:rPr>
              <a:t>69 </a:t>
            </a:r>
            <a:r>
              <a:rPr lang="en-US" sz="1600" dirty="0">
                <a:latin typeface="Liberation Serif" pitchFamily="18" charset="0"/>
              </a:rPr>
              <a:t> fonds </a:t>
            </a:r>
            <a:r>
              <a:rPr lang="en-US" sz="1600" dirty="0" err="1">
                <a:latin typeface="Liberation Serif" pitchFamily="18" charset="0"/>
              </a:rPr>
              <a:t>privés</a:t>
            </a:r>
            <a:r>
              <a:rPr lang="fr-FR" sz="1600" dirty="0">
                <a:latin typeface="Liberation Serif" pitchFamily="18" charset="0"/>
              </a:rPr>
              <a:t> </a:t>
            </a:r>
            <a:r>
              <a:rPr lang="ru-RU" sz="1600" dirty="0">
                <a:latin typeface="Liberation Serif" pitchFamily="18" charset="0"/>
              </a:rPr>
              <a:t> (</a:t>
            </a:r>
            <a:r>
              <a:rPr lang="fr-FR" sz="1600" dirty="0">
                <a:latin typeface="Liberation Serif" pitchFamily="18" charset="0"/>
              </a:rPr>
              <a:t>soit </a:t>
            </a:r>
            <a:r>
              <a:rPr lang="ru-RU" sz="1600" dirty="0">
                <a:latin typeface="Liberation Serif" pitchFamily="18" charset="0"/>
              </a:rPr>
              <a:t>20 588 </a:t>
            </a:r>
            <a:r>
              <a:rPr lang="en-US" sz="1600" dirty="0">
                <a:latin typeface="Liberation Serif" pitchFamily="18" charset="0"/>
              </a:rPr>
              <a:t> articles</a:t>
            </a:r>
            <a:r>
              <a:rPr lang="ru-RU" sz="1600" dirty="0">
                <a:latin typeface="Liberation Serif" pitchFamily="18" charset="0"/>
              </a:rPr>
              <a:t>,</a:t>
            </a:r>
            <a:r>
              <a:rPr lang="fr-FR" sz="1600" dirty="0">
                <a:latin typeface="Liberation Serif" pitchFamily="18" charset="0"/>
              </a:rPr>
              <a:t> dont 653</a:t>
            </a:r>
            <a:r>
              <a:rPr lang="ru-RU" sz="1600" dirty="0">
                <a:latin typeface="Liberation Serif" pitchFamily="18" charset="0"/>
              </a:rPr>
              <a:t> </a:t>
            </a:r>
            <a:r>
              <a:rPr lang="en-US" sz="1600" dirty="0">
                <a:latin typeface="Liberation Serif" pitchFamily="18" charset="0"/>
              </a:rPr>
              <a:t>documents </a:t>
            </a:r>
            <a:r>
              <a:rPr lang="fr-FR" sz="1600" dirty="0">
                <a:latin typeface="Liberation Serif" pitchFamily="18" charset="0"/>
              </a:rPr>
              <a:t>particulièrement</a:t>
            </a:r>
            <a:r>
              <a:rPr lang="en-US" sz="1600" dirty="0">
                <a:latin typeface="Liberation Serif" pitchFamily="18" charset="0"/>
              </a:rPr>
              <a:t> </a:t>
            </a:r>
            <a:r>
              <a:rPr lang="fr-FR" sz="1600" dirty="0">
                <a:latin typeface="Liberation Serif" pitchFamily="18" charset="0"/>
              </a:rPr>
              <a:t>précieux</a:t>
            </a:r>
            <a:r>
              <a:rPr lang="ru-RU" sz="1600" dirty="0">
                <a:latin typeface="Liberation Serif" pitchFamily="18" charset="0"/>
              </a:rPr>
              <a:t>); </a:t>
            </a:r>
            <a:r>
              <a:rPr lang="en-US" sz="1600" dirty="0">
                <a:latin typeface="Liberation Serif" pitchFamily="18" charset="0"/>
              </a:rPr>
              <a:t>documentation </a:t>
            </a:r>
            <a:r>
              <a:rPr lang="fr-FR" sz="1600" dirty="0">
                <a:latin typeface="Liberation Serif" pitchFamily="18" charset="0"/>
              </a:rPr>
              <a:t>scientifique et technique — 531  articles; dossiers du personnel — 25 236  articles; 1  fonds de film (17 articles); 1 fonds photographique (66 745  articles, dont 5420 documents particulièrement précieux ); 1 fonds sonore (18 articles);  et 1  fonds  composé de 17  vidéogrammes.</a:t>
            </a:r>
          </a:p>
        </p:txBody>
      </p:sp>
      <p:pic>
        <p:nvPicPr>
          <p:cNvPr id="2050" name="Picture 2"/>
          <p:cNvPicPr>
            <a:picLocks noChangeAspect="1" noChangeArrowheads="1"/>
          </p:cNvPicPr>
          <p:nvPr/>
        </p:nvPicPr>
        <p:blipFill>
          <a:blip r:embed="rId2" cstate="print"/>
          <a:srcRect/>
          <a:stretch>
            <a:fillRect/>
          </a:stretch>
        </p:blipFill>
        <p:spPr bwMode="auto">
          <a:xfrm>
            <a:off x="71406" y="214290"/>
            <a:ext cx="4219308" cy="571504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643438" y="3571876"/>
            <a:ext cx="3951762" cy="2577908"/>
          </a:xfrm>
          <a:prstGeom prst="rect">
            <a:avLst/>
          </a:prstGeom>
          <a:noFill/>
          <a:ln w="9525">
            <a:noFill/>
            <a:miter lim="800000"/>
            <a:headEnd/>
            <a:tailEnd/>
          </a:ln>
          <a:effectLst/>
        </p:spPr>
      </p:pic>
      <p:sp>
        <p:nvSpPr>
          <p:cNvPr id="5" name="TextBox 4"/>
          <p:cNvSpPr txBox="1"/>
          <p:nvPr/>
        </p:nvSpPr>
        <p:spPr>
          <a:xfrm>
            <a:off x="642910" y="6000768"/>
            <a:ext cx="3000396" cy="461665"/>
          </a:xfrm>
          <a:prstGeom prst="rect">
            <a:avLst/>
          </a:prstGeom>
          <a:noFill/>
        </p:spPr>
        <p:txBody>
          <a:bodyPr wrap="square" rtlCol="0">
            <a:spAutoFit/>
          </a:bodyPr>
          <a:lstStyle/>
          <a:p>
            <a:pPr algn="ct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Archivage</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 1958 </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an</a:t>
            </a:r>
            <a:endPar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endParaRP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23</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187</a:t>
            </a:r>
            <a:endParaRPr lang="ru-RU" sz="1200" b="1" dirty="0">
              <a:solidFill>
                <a:schemeClr val="accent1">
                  <a:lumMod val="60000"/>
                  <a:lumOff val="40000"/>
                </a:schemeClr>
              </a:solidFill>
              <a:latin typeface="Liberation Serif" pitchFamily="18" charset="0"/>
              <a:ea typeface="Linux Libertine G" pitchFamily="2" charset="0"/>
              <a:cs typeface="Linux Libertine G" pitchFamily="2" charset="0"/>
            </a:endParaRPr>
          </a:p>
        </p:txBody>
      </p:sp>
      <p:sp>
        <p:nvSpPr>
          <p:cNvPr id="6" name="TextBox 5"/>
          <p:cNvSpPr txBox="1"/>
          <p:nvPr/>
        </p:nvSpPr>
        <p:spPr>
          <a:xfrm>
            <a:off x="3857620" y="6143644"/>
            <a:ext cx="5500726" cy="646331"/>
          </a:xfrm>
          <a:prstGeom prst="rect">
            <a:avLst/>
          </a:prstGeom>
          <a:noFill/>
        </p:spPr>
        <p:txBody>
          <a:bodyPr wrap="square" rtlCol="0">
            <a:spAutoFit/>
          </a:bodyPr>
          <a:lstStyle/>
          <a:p>
            <a:pPr algn="ct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Fonds</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microfilmé</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 D.N.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Mamina-Sibiryak</a:t>
            </a:r>
            <a:endPar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endParaRPr>
          </a:p>
          <a:p>
            <a:pPr algn="ct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1968 </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rPr>
              <a:t>an</a:t>
            </a:r>
            <a:endPar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Linux Libertine G" pitchFamily="2" charset="0"/>
              <a:cs typeface="Linux Libertine G" pitchFamily="2" charset="0"/>
            </a:endParaRP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23</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187</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б</a:t>
            </a:r>
            <a:endParaRPr lang="ru-RU" sz="1200" b="1" dirty="0">
              <a:solidFill>
                <a:schemeClr val="accent1">
                  <a:lumMod val="60000"/>
                  <a:lumOff val="40000"/>
                </a:schemeClr>
              </a:solidFill>
              <a:latin typeface="Liberation Serif" pitchFamily="18" charset="0"/>
              <a:ea typeface="Linux Libertine G" pitchFamily="2" charset="0"/>
              <a:cs typeface="Linux Libertine G"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29454" y="2857496"/>
            <a:ext cx="1828784" cy="1399032"/>
          </a:xfrm>
        </p:spPr>
        <p:txBody>
          <a:bodyPr>
            <a:noAutofit/>
          </a:bodyPr>
          <a:lstStyle/>
          <a:p>
            <a:pPr marL="0" algn="ctr"/>
            <a:r>
              <a:rPr lang="fr-FR" sz="1400" dirty="0">
                <a:ln w="6350">
                  <a:noFill/>
                </a:ln>
                <a:solidFill>
                  <a:schemeClr val="accent1">
                    <a:lumMod val="60000"/>
                    <a:lumOff val="40000"/>
                  </a:schemeClr>
                </a:solidFill>
                <a:latin typeface="Liberation Serif" pitchFamily="18" charset="0"/>
              </a:rPr>
              <a:t>Un fragment du plan d'Ekaterinbourg (numéro </a:t>
            </a:r>
            <a:r>
              <a:rPr lang="ru-RU" sz="1400" dirty="0">
                <a:ln w="6350">
                  <a:noFill/>
                </a:ln>
                <a:solidFill>
                  <a:schemeClr val="accent1">
                    <a:lumMod val="60000"/>
                    <a:lumOff val="40000"/>
                  </a:schemeClr>
                </a:solidFill>
                <a:latin typeface="Liberation Serif" pitchFamily="18" charset="0"/>
              </a:rPr>
              <a:t/>
            </a:r>
            <a:br>
              <a:rPr lang="ru-RU" sz="1400" dirty="0">
                <a:ln w="6350">
                  <a:noFill/>
                </a:ln>
                <a:solidFill>
                  <a:schemeClr val="accent1">
                    <a:lumMod val="60000"/>
                    <a:lumOff val="40000"/>
                  </a:schemeClr>
                </a:solidFill>
                <a:latin typeface="Liberation Serif" pitchFamily="18" charset="0"/>
              </a:rPr>
            </a:br>
            <a:r>
              <a:rPr lang="fr-FR" sz="1400" dirty="0">
                <a:ln w="6350">
                  <a:noFill/>
                </a:ln>
                <a:solidFill>
                  <a:schemeClr val="accent1">
                    <a:lumMod val="60000"/>
                    <a:lumOff val="40000"/>
                  </a:schemeClr>
                </a:solidFill>
                <a:latin typeface="Liberation Serif" pitchFamily="18" charset="0"/>
              </a:rPr>
              <a:t>de quartier 5)</a:t>
            </a:r>
            <a:r>
              <a:rPr lang="ru-RU" sz="1400" dirty="0">
                <a:ln w="6350">
                  <a:noFill/>
                </a:ln>
                <a:solidFill>
                  <a:schemeClr val="accent1">
                    <a:lumMod val="60000"/>
                    <a:lumOff val="40000"/>
                  </a:schemeClr>
                </a:solidFill>
                <a:latin typeface="Liberation Serif" pitchFamily="18" charset="0"/>
              </a:rPr>
              <a:t>, </a:t>
            </a:r>
            <a:br>
              <a:rPr lang="ru-RU" sz="1400" dirty="0">
                <a:ln w="6350">
                  <a:noFill/>
                </a:ln>
                <a:solidFill>
                  <a:schemeClr val="accent1">
                    <a:lumMod val="60000"/>
                    <a:lumOff val="40000"/>
                  </a:schemeClr>
                </a:solidFill>
                <a:latin typeface="Liberation Serif" pitchFamily="18" charset="0"/>
              </a:rPr>
            </a:br>
            <a:r>
              <a:rPr lang="fr-FR" sz="1400" dirty="0">
                <a:ln w="6350">
                  <a:noFill/>
                </a:ln>
                <a:solidFill>
                  <a:schemeClr val="accent1">
                    <a:lumMod val="60000"/>
                    <a:lumOff val="40000"/>
                  </a:schemeClr>
                </a:solidFill>
                <a:latin typeface="Liberation Serif" pitchFamily="18" charset="0"/>
              </a:rPr>
              <a:t>fabriqué en 1856 par des ingénieurs français topographes </a:t>
            </a:r>
            <a:r>
              <a:rPr lang="ru-RU" sz="1400" dirty="0">
                <a:ln w="6350">
                  <a:noFill/>
                </a:ln>
                <a:solidFill>
                  <a:schemeClr val="accent1">
                    <a:lumMod val="60000"/>
                    <a:lumOff val="40000"/>
                  </a:schemeClr>
                </a:solidFill>
                <a:latin typeface="Liberation Serif" pitchFamily="18" charset="0"/>
              </a:rPr>
              <a:t/>
            </a:r>
            <a:br>
              <a:rPr lang="ru-RU" sz="1400" dirty="0">
                <a:ln w="6350">
                  <a:noFill/>
                </a:ln>
                <a:solidFill>
                  <a:schemeClr val="accent1">
                    <a:lumMod val="60000"/>
                    <a:lumOff val="40000"/>
                  </a:schemeClr>
                </a:solidFill>
                <a:latin typeface="Liberation Serif" pitchFamily="18" charset="0"/>
              </a:rPr>
            </a:br>
            <a:r>
              <a:rPr lang="en-US" sz="1400" dirty="0">
                <a:ln w="6350">
                  <a:noFill/>
                </a:ln>
                <a:solidFill>
                  <a:schemeClr val="accent1">
                    <a:lumMod val="60000"/>
                    <a:lumOff val="40000"/>
                  </a:schemeClr>
                </a:solidFill>
                <a:latin typeface="Liberation Serif" pitchFamily="18" charset="0"/>
              </a:rPr>
              <a:t> </a:t>
            </a:r>
            <a:r>
              <a:rPr lang="en-US" sz="1400" dirty="0" err="1">
                <a:ln w="6350">
                  <a:noFill/>
                </a:ln>
                <a:solidFill>
                  <a:schemeClr val="accent1">
                    <a:lumMod val="60000"/>
                    <a:lumOff val="40000"/>
                  </a:schemeClr>
                </a:solidFill>
                <a:latin typeface="Liberation Serif" pitchFamily="18" charset="0"/>
              </a:rPr>
              <a:t>Berjier</a:t>
            </a:r>
            <a:r>
              <a:rPr lang="en-US" sz="1400" dirty="0">
                <a:ln w="6350">
                  <a:noFill/>
                </a:ln>
                <a:solidFill>
                  <a:schemeClr val="accent1">
                    <a:lumMod val="60000"/>
                    <a:lumOff val="40000"/>
                  </a:schemeClr>
                </a:solidFill>
                <a:latin typeface="Liberation Serif" pitchFamily="18" charset="0"/>
              </a:rPr>
              <a:t> et </a:t>
            </a:r>
            <a:r>
              <a:rPr lang="en-US" sz="1400" dirty="0" err="1">
                <a:ln w="6350">
                  <a:noFill/>
                </a:ln>
                <a:solidFill>
                  <a:schemeClr val="accent1">
                    <a:lumMod val="60000"/>
                    <a:lumOff val="40000"/>
                  </a:schemeClr>
                </a:solidFill>
                <a:latin typeface="Liberation Serif" pitchFamily="18" charset="0"/>
              </a:rPr>
              <a:t>Alori</a:t>
            </a:r>
            <a:r>
              <a:rPr lang="en-US" sz="1400" dirty="0">
                <a:ln w="6350">
                  <a:noFill/>
                </a:ln>
                <a:solidFill>
                  <a:schemeClr val="accent1">
                    <a:lumMod val="60000"/>
                    <a:lumOff val="40000"/>
                  </a:schemeClr>
                </a:solidFill>
                <a:latin typeface="Liberation Serif" pitchFamily="18" charset="0"/>
              </a:rPr>
              <a:t>. </a:t>
            </a:r>
            <a:endParaRPr lang="ru-RU" sz="1400" dirty="0">
              <a:ln w="6350">
                <a:noFill/>
              </a:ln>
              <a:solidFill>
                <a:schemeClr val="accent1">
                  <a:lumMod val="60000"/>
                  <a:lumOff val="40000"/>
                </a:schemeClr>
              </a:solidFill>
              <a:latin typeface="Liberation Serif" pitchFamily="18" charset="0"/>
            </a:endParaRPr>
          </a:p>
        </p:txBody>
      </p:sp>
      <p:pic>
        <p:nvPicPr>
          <p:cNvPr id="4098" name="Picture 2"/>
          <p:cNvPicPr>
            <a:picLocks noChangeAspect="1" noChangeArrowheads="1"/>
          </p:cNvPicPr>
          <p:nvPr/>
        </p:nvPicPr>
        <p:blipFill>
          <a:blip r:embed="rId2"/>
          <a:srcRect/>
          <a:stretch>
            <a:fillRect/>
          </a:stretch>
        </p:blipFill>
        <p:spPr bwMode="auto">
          <a:xfrm>
            <a:off x="357158" y="214290"/>
            <a:ext cx="6478611" cy="6470513"/>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928670"/>
          </a:xfrm>
        </p:spPr>
        <p:txBody>
          <a:bodyPr>
            <a:noAutofit/>
          </a:bodyPr>
          <a:lstStyle/>
          <a:p>
            <a:pPr marL="0" algn="ctr"/>
            <a:r>
              <a:rPr lang="fr-FR" sz="1800" b="1" dirty="0">
                <a:ln w="5000" cmpd="sng">
                  <a:noFill/>
                  <a:prstDash val="solid"/>
                </a:ln>
                <a:solidFill>
                  <a:schemeClr val="tx1">
                    <a:lumMod val="95000"/>
                  </a:schemeClr>
                </a:solidFill>
                <a:latin typeface="Liberation Serif" pitchFamily="18" charset="0"/>
              </a:rPr>
              <a:t>ARCHIVES REGIONALES DE SVERDLOVSK est bien plus qu’un lieu de conservation de la mémoire historique de sa region, elle </a:t>
            </a:r>
            <a:r>
              <a:rPr lang="fr-FR" sz="1800" b="1" dirty="0">
                <a:ln w="6350">
                  <a:noFill/>
                </a:ln>
                <a:solidFill>
                  <a:schemeClr val="tx1">
                    <a:lumMod val="95000"/>
                  </a:schemeClr>
                </a:solidFill>
                <a:latin typeface="Liberation Serif" pitchFamily="18" charset="0"/>
              </a:rPr>
              <a:t>répond activement aux demandes changeantes de la société </a:t>
            </a:r>
            <a:r>
              <a:rPr lang="fr-FR" sz="1800" b="1" dirty="0" smtClean="0">
                <a:ln w="6350">
                  <a:noFill/>
                </a:ln>
                <a:solidFill>
                  <a:schemeClr val="tx1">
                    <a:lumMod val="95000"/>
                  </a:schemeClr>
                </a:solidFill>
                <a:latin typeface="Liberation Serif" pitchFamily="18" charset="0"/>
              </a:rPr>
              <a:t>civile</a:t>
            </a:r>
            <a:endParaRPr lang="fr-FR" sz="1800" b="1" dirty="0">
              <a:ln w="6350">
                <a:noFill/>
              </a:ln>
              <a:solidFill>
                <a:schemeClr val="tx1">
                  <a:lumMod val="95000"/>
                </a:schemeClr>
              </a:solidFill>
              <a:latin typeface="Liberation Serif" pitchFamily="18" charset="0"/>
            </a:endParaRPr>
          </a:p>
        </p:txBody>
      </p:sp>
      <p:pic>
        <p:nvPicPr>
          <p:cNvPr id="4" name="Picture 2"/>
          <p:cNvPicPr>
            <a:picLocks noChangeAspect="1" noChangeArrowheads="1"/>
          </p:cNvPicPr>
          <p:nvPr/>
        </p:nvPicPr>
        <p:blipFill>
          <a:blip r:embed="rId2"/>
          <a:srcRect/>
          <a:stretch>
            <a:fillRect/>
          </a:stretch>
        </p:blipFill>
        <p:spPr bwMode="auto">
          <a:xfrm>
            <a:off x="1071538" y="1000108"/>
            <a:ext cx="6854700" cy="4572032"/>
          </a:xfrm>
          <a:prstGeom prst="rect">
            <a:avLst/>
          </a:prstGeom>
          <a:noFill/>
          <a:ln w="9525">
            <a:noFill/>
            <a:miter lim="800000"/>
            <a:headEnd/>
            <a:tailEnd/>
          </a:ln>
          <a:effectLst/>
        </p:spPr>
      </p:pic>
      <p:sp>
        <p:nvSpPr>
          <p:cNvPr id="5" name="TextBox 4"/>
          <p:cNvSpPr txBox="1"/>
          <p:nvPr/>
        </p:nvSpPr>
        <p:spPr>
          <a:xfrm>
            <a:off x="1000100" y="5715016"/>
            <a:ext cx="7000924" cy="830997"/>
          </a:xfrm>
          <a:prstGeom prst="rect">
            <a:avLst/>
          </a:prstGeom>
          <a:noFill/>
        </p:spPr>
        <p:txBody>
          <a:bodyPr wrap="square" rtlCol="0">
            <a:spAutoFit/>
          </a:bodyPr>
          <a:lstStyle/>
          <a:p>
            <a:pPr algn="ctr"/>
            <a:r>
              <a:rPr lang="en-US" sz="2400" b="1" dirty="0" smtClean="0">
                <a:latin typeface="Liberation Serif" pitchFamily="18" charset="0"/>
              </a:rPr>
              <a:t>www.gaso-ural.ru</a:t>
            </a:r>
          </a:p>
          <a:p>
            <a:pPr algn="ctr"/>
            <a:r>
              <a:rPr lang="en-US" sz="2400" b="1" dirty="0" err="1" smtClean="0">
                <a:latin typeface="Liberation Serif" pitchFamily="18" charset="0"/>
              </a:rPr>
              <a:t>Téléphone</a:t>
            </a:r>
            <a:r>
              <a:rPr lang="ru-RU" sz="2400" b="1" dirty="0" smtClean="0">
                <a:latin typeface="Liberation Serif" pitchFamily="18" charset="0"/>
              </a:rPr>
              <a:t>/</a:t>
            </a:r>
            <a:r>
              <a:rPr lang="en-US" sz="2400" b="1" dirty="0" smtClean="0">
                <a:latin typeface="Liberation Serif" pitchFamily="18" charset="0"/>
              </a:rPr>
              <a:t>fax +7 343 376 31 03</a:t>
            </a:r>
            <a:endParaRPr lang="ru-RU" sz="2400" b="1" dirty="0">
              <a:latin typeface="Liberation Serif"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142852"/>
            <a:ext cx="8715436" cy="1571636"/>
          </a:xfrm>
        </p:spPr>
        <p:txBody>
          <a:bodyPr>
            <a:normAutofit fontScale="62500" lnSpcReduction="20000"/>
          </a:bodyPr>
          <a:lstStyle/>
          <a:p>
            <a:pPr marL="0" indent="0" algn="just"/>
            <a:r>
              <a:rPr lang="ru-RU" dirty="0">
                <a:latin typeface="Liberation Serif" pitchFamily="18" charset="0"/>
              </a:rPr>
              <a:t> </a:t>
            </a:r>
            <a:r>
              <a:rPr lang="fr-FR" sz="2600" dirty="0">
                <a:latin typeface="Liberation Serif" pitchFamily="18" charset="0"/>
              </a:rPr>
              <a:t>Les archives régionales de Sverdlovsk contiennent des documents particulièrement précieux et uniques. </a:t>
            </a:r>
            <a:r>
              <a:rPr lang="en-US" sz="2600" dirty="0">
                <a:latin typeface="Liberation Serif" pitchFamily="18" charset="0"/>
              </a:rPr>
              <a:t>Au 1 Janvier 2019 </a:t>
            </a:r>
            <a:r>
              <a:rPr lang="fr-FR" sz="2600" dirty="0">
                <a:latin typeface="Liberation Serif" pitchFamily="18" charset="0"/>
              </a:rPr>
              <a:t>le nombre de documents particulièrement précieux / uniques est  estimé à</a:t>
            </a:r>
            <a:endParaRPr lang="ru-RU" sz="2600" dirty="0">
              <a:latin typeface="Liberation Serif" pitchFamily="18" charset="0"/>
            </a:endParaRPr>
          </a:p>
          <a:p>
            <a:pPr marL="0" indent="0" algn="just">
              <a:buNone/>
            </a:pPr>
            <a:r>
              <a:rPr lang="ru-RU" sz="2600" dirty="0">
                <a:latin typeface="Liberation Serif" pitchFamily="18" charset="0"/>
              </a:rPr>
              <a:t>24 606 / 17.</a:t>
            </a:r>
          </a:p>
          <a:p>
            <a:pPr marL="0" indent="0" algn="just"/>
            <a:r>
              <a:rPr lang="ru-RU" sz="2600" dirty="0">
                <a:latin typeface="Liberation Serif" pitchFamily="18" charset="0"/>
              </a:rPr>
              <a:t> </a:t>
            </a:r>
            <a:r>
              <a:rPr lang="fr-FR" sz="2600" dirty="0">
                <a:latin typeface="Liberation Serif" pitchFamily="18" charset="0"/>
              </a:rPr>
              <a:t>Le document le plus ancien de notre collection est l'ancien livre imprimé de 1596 </a:t>
            </a:r>
            <a:r>
              <a:rPr lang="ru-RU" sz="2600" dirty="0">
                <a:latin typeface="Liberation Serif" pitchFamily="18" charset="0"/>
              </a:rPr>
              <a:t>- </a:t>
            </a:r>
            <a:r>
              <a:rPr lang="fr-FR" sz="2600" dirty="0">
                <a:latin typeface="Liberation Serif" pitchFamily="18" charset="0"/>
              </a:rPr>
              <a:t>Apocalypse de Saint Jean le Divin</a:t>
            </a:r>
            <a:r>
              <a:rPr lang="ru-RU" sz="2600" dirty="0">
                <a:latin typeface="Liberation Serif" pitchFamily="18" charset="0"/>
              </a:rPr>
              <a:t>, </a:t>
            </a:r>
            <a:r>
              <a:rPr lang="fr-FR" sz="2600" dirty="0">
                <a:latin typeface="Liberation Serif" pitchFamily="18" charset="0"/>
              </a:rPr>
              <a:t>inscrit au registre national des documents uniques du Fonds d'archives de la Fédération de Russie</a:t>
            </a:r>
            <a:r>
              <a:rPr lang="ru-RU" sz="2600" dirty="0">
                <a:latin typeface="Liberation Serif" pitchFamily="18" charset="0"/>
              </a:rPr>
              <a:t>.</a:t>
            </a:r>
          </a:p>
        </p:txBody>
      </p:sp>
      <p:sp>
        <p:nvSpPr>
          <p:cNvPr id="4" name="Содержимое 2"/>
          <p:cNvSpPr txBox="1">
            <a:spLocks/>
          </p:cNvSpPr>
          <p:nvPr/>
        </p:nvSpPr>
        <p:spPr>
          <a:xfrm>
            <a:off x="214282" y="5929330"/>
            <a:ext cx="8715436" cy="928670"/>
          </a:xfrm>
          <a:prstGeom prst="rect">
            <a:avLst/>
          </a:prstGeom>
        </p:spPr>
        <p:txBody>
          <a:bodyPr vert="horz" anchor="t">
            <a:normAutofit/>
          </a:bodyPr>
          <a:lstStyle/>
          <a:p>
            <a:pPr lvl="0" algn="ctr">
              <a:spcBef>
                <a:spcPct val="20000"/>
              </a:spcBef>
              <a:buClr>
                <a:schemeClr val="accent1"/>
              </a:buClr>
              <a:buSzPct val="80000"/>
              <a:defRPr/>
            </a:pPr>
            <a:r>
              <a:rPr lang="fr-FR"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 plus vieux livre imprimé des collections est l'Apocalypse de Saint Jean le Divin</a:t>
            </a:r>
            <a:r>
              <a:rPr lang="ru-RU"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kumimoji="0" lang="ru-RU" sz="14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n-ea"/>
                <a:cs typeface="+mn-cs"/>
              </a:rPr>
              <a:t> 1596 </a:t>
            </a:r>
            <a:r>
              <a:rPr kumimoji="0" lang="en-US" sz="14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n-ea"/>
                <a:cs typeface="+mn-cs"/>
              </a:rPr>
              <a:t>an</a:t>
            </a:r>
            <a:endParaRPr kumimoji="0" lang="ru-RU" sz="14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n-ea"/>
              <a:cs typeface="+mn-cs"/>
            </a:endParaRPr>
          </a:p>
          <a:p>
            <a:pPr algn="ctr">
              <a:spcBef>
                <a:spcPct val="20000"/>
              </a:spcBef>
              <a:buClr>
                <a:schemeClr val="accent1"/>
              </a:buClr>
              <a:buSzPct val="80000"/>
              <a:defRPr/>
            </a:pPr>
            <a:r>
              <a:rPr lang="fr-FR"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75,</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1</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2</a:t>
            </a:r>
            <a:endParaRPr lang="ru-RU" sz="1400" b="1" dirty="0">
              <a:solidFill>
                <a:schemeClr val="accent1">
                  <a:lumMod val="60000"/>
                  <a:lumOff val="40000"/>
                </a:schemeClr>
              </a:solidFill>
              <a:latin typeface="Liberation Serif" pitchFamily="18" charset="0"/>
              <a:ea typeface="Linux Libertine G" pitchFamily="2" charset="0"/>
              <a:cs typeface="Linux Libertine G" pitchFamily="2" charset="0"/>
            </a:endParaRPr>
          </a:p>
          <a:p>
            <a:pPr marL="0" marR="0" lvl="0" indent="0" algn="ctr" defTabSz="914400" rtl="0" eaLnBrk="1" fontAlgn="auto" latinLnBrk="0" hangingPunct="1">
              <a:lnSpc>
                <a:spcPct val="100000"/>
              </a:lnSpc>
              <a:spcBef>
                <a:spcPct val="20000"/>
              </a:spcBef>
              <a:spcAft>
                <a:spcPts val="0"/>
              </a:spcAft>
              <a:buClr>
                <a:schemeClr val="accent1"/>
              </a:buClr>
              <a:buSzPct val="80000"/>
              <a:tabLst/>
              <a:defRPr/>
            </a:pPr>
            <a:endParaRPr kumimoji="0" lang="ru-RU" sz="1400" b="1" i="0" u="none" strike="noStrike" kern="1200" cap="none" spc="0" normalizeH="0" baseline="0" noProof="0" dirty="0">
              <a:ln>
                <a:noFill/>
              </a:ln>
              <a:solidFill>
                <a:schemeClr val="accent1">
                  <a:lumMod val="40000"/>
                  <a:lumOff val="60000"/>
                </a:schemeClr>
              </a:solidFill>
              <a:effectLst/>
              <a:uLnTx/>
              <a:uFillTx/>
              <a:latin typeface="Liberation Serif" pitchFamily="18" charset="0"/>
              <a:ea typeface="+mn-ea"/>
              <a:cs typeface="+mn-cs"/>
            </a:endParaRPr>
          </a:p>
        </p:txBody>
      </p:sp>
      <p:pic>
        <p:nvPicPr>
          <p:cNvPr id="1030" name="Picture 6"/>
          <p:cNvPicPr>
            <a:picLocks noChangeAspect="1" noChangeArrowheads="1"/>
          </p:cNvPicPr>
          <p:nvPr/>
        </p:nvPicPr>
        <p:blipFill>
          <a:blip r:embed="rId2"/>
          <a:srcRect/>
          <a:stretch>
            <a:fillRect/>
          </a:stretch>
        </p:blipFill>
        <p:spPr bwMode="auto">
          <a:xfrm>
            <a:off x="4572000" y="3071810"/>
            <a:ext cx="4334776" cy="2666903"/>
          </a:xfrm>
          <a:prstGeom prst="rect">
            <a:avLst/>
          </a:prstGeom>
          <a:noFill/>
          <a:ln w="9525">
            <a:noFill/>
            <a:miter lim="800000"/>
            <a:headEnd/>
            <a:tailEnd/>
          </a:ln>
          <a:effectLst/>
        </p:spPr>
      </p:pic>
      <p:pic>
        <p:nvPicPr>
          <p:cNvPr id="1031" name="Picture 7"/>
          <p:cNvPicPr>
            <a:picLocks noChangeAspect="1" noChangeArrowheads="1"/>
          </p:cNvPicPr>
          <p:nvPr/>
        </p:nvPicPr>
        <p:blipFill>
          <a:blip r:embed="rId3"/>
          <a:srcRect/>
          <a:stretch>
            <a:fillRect/>
          </a:stretch>
        </p:blipFill>
        <p:spPr bwMode="auto">
          <a:xfrm>
            <a:off x="285720" y="1571612"/>
            <a:ext cx="4303090" cy="278608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29158" y="474630"/>
            <a:ext cx="4214842" cy="525478"/>
          </a:xfrm>
        </p:spPr>
        <p:txBody>
          <a:bodyPr>
            <a:noAutofit/>
          </a:bodyPr>
          <a:lstStyle/>
          <a:p>
            <a:pPr algn="ctr">
              <a:buNone/>
            </a:pPr>
            <a:r>
              <a:rPr lang="fr-FR"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Parchemins</a:t>
            </a:r>
            <a:r>
              <a:rPr lang="ru-RU"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a:t>
            </a:r>
            <a:r>
              <a:rPr lang="fr-FR"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de la Collection de documents</a:t>
            </a:r>
          </a:p>
          <a:p>
            <a:pPr algn="ctr">
              <a:buNone/>
            </a:pPr>
            <a:r>
              <a:rPr lang="fr-FR"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XVII - 1er quart du XVIII siècle.</a:t>
            </a:r>
            <a:endParaRPr lang="ru-RU"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endParaRPr>
          </a:p>
          <a:p>
            <a:pPr algn="ctr">
              <a:buNone/>
            </a:pPr>
            <a:r>
              <a:rPr lang="fr-FR"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Fonds № </a:t>
            </a:r>
            <a:r>
              <a:rPr lang="en-US"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7</a:t>
            </a:r>
            <a:r>
              <a:rPr lang="ru-RU"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74</a:t>
            </a:r>
            <a:r>
              <a:rPr lang="en-US"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t>
            </a:r>
            <a:r>
              <a:rPr lang="ru-RU"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a:t>
            </a:r>
            <a:r>
              <a:rPr lang="fr-FR"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Répertoire</a:t>
            </a:r>
            <a:r>
              <a:rPr lang="ru-RU"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 1</a:t>
            </a:r>
            <a:r>
              <a:rPr lang="en-US"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t>
            </a:r>
            <a:r>
              <a:rPr lang="ru-RU"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a:t>
            </a:r>
            <a:r>
              <a:rPr lang="en-US"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article</a:t>
            </a:r>
            <a:r>
              <a:rPr lang="ru-RU" sz="1400" b="1" dirty="0">
                <a:ln w="6350">
                  <a:noFill/>
                </a:ln>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rPr>
              <a:t> 3, 4, 5</a:t>
            </a:r>
            <a:endParaRPr lang="ru-RU" sz="1400" b="1" dirty="0">
              <a:solidFill>
                <a:schemeClr val="accent1">
                  <a:lumMod val="60000"/>
                  <a:lumOff val="40000"/>
                </a:schemeClr>
              </a:solidFill>
              <a:effectLst>
                <a:outerShdw blurRad="50800" dist="38100" dir="10800000" algn="r" rotWithShape="0">
                  <a:prstClr val="black">
                    <a:alpha val="40000"/>
                  </a:prstClr>
                </a:outerShdw>
              </a:effectLst>
              <a:latin typeface="Liberation Serif" pitchFamily="18" charset="0"/>
              <a:ea typeface="Linux Libertine G" pitchFamily="2" charset="0"/>
              <a:cs typeface="Linux Libertine G" pitchFamily="2" charset="0"/>
            </a:endParaRPr>
          </a:p>
          <a:p>
            <a:pPr algn="ctr">
              <a:buNone/>
            </a:pPr>
            <a:endParaRPr lang="ru-RU" sz="1400" b="1" dirty="0">
              <a:solidFill>
                <a:schemeClr val="accent1">
                  <a:lumMod val="60000"/>
                  <a:lumOff val="40000"/>
                </a:schemeClr>
              </a:solidFill>
              <a:latin typeface="Liberation Serif"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57158" y="142852"/>
            <a:ext cx="4714908" cy="2959854"/>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5500694" y="1571612"/>
            <a:ext cx="3314240" cy="2500330"/>
          </a:xfrm>
          <a:prstGeom prst="rect">
            <a:avLst/>
          </a:prstGeom>
          <a:noFill/>
          <a:ln w="9525">
            <a:noFill/>
            <a:miter lim="800000"/>
            <a:headEnd/>
            <a:tailEnd/>
          </a:ln>
          <a:effectLst/>
        </p:spPr>
      </p:pic>
      <p:pic>
        <p:nvPicPr>
          <p:cNvPr id="6" name="Picture 5"/>
          <p:cNvPicPr>
            <a:picLocks noChangeAspect="1" noChangeArrowheads="1"/>
          </p:cNvPicPr>
          <p:nvPr/>
        </p:nvPicPr>
        <p:blipFill>
          <a:blip r:embed="rId4"/>
          <a:srcRect/>
          <a:stretch>
            <a:fillRect/>
          </a:stretch>
        </p:blipFill>
        <p:spPr bwMode="auto">
          <a:xfrm>
            <a:off x="1357290" y="3214686"/>
            <a:ext cx="2695564" cy="3571900"/>
          </a:xfrm>
          <a:prstGeom prst="rect">
            <a:avLst/>
          </a:prstGeom>
          <a:noFill/>
          <a:ln w="9525">
            <a:noFill/>
            <a:miter lim="800000"/>
            <a:headEnd/>
            <a:tailEnd/>
          </a:ln>
          <a:effectLst/>
        </p:spPr>
      </p:pic>
      <p:sp>
        <p:nvSpPr>
          <p:cNvPr id="7" name="Содержимое 2"/>
          <p:cNvSpPr txBox="1">
            <a:spLocks/>
          </p:cNvSpPr>
          <p:nvPr/>
        </p:nvSpPr>
        <p:spPr>
          <a:xfrm>
            <a:off x="4214810" y="6000768"/>
            <a:ext cx="3929090" cy="642942"/>
          </a:xfrm>
          <a:prstGeom prst="rect">
            <a:avLst/>
          </a:prstGeom>
        </p:spPr>
        <p:txBody>
          <a:bodyPr vert="horz">
            <a:noAutofit/>
          </a:bodyPr>
          <a:lstStyle/>
          <a:p>
            <a:pPr marL="420624" lvl="0" indent="-384048" algn="ctr">
              <a:spcBef>
                <a:spcPct val="20000"/>
              </a:spcBef>
              <a:buClr>
                <a:schemeClr val="accent1"/>
              </a:buClr>
              <a:buSzPct val="80000"/>
              <a:defRPr/>
            </a:pPr>
            <a:r>
              <a:rPr lang="fr-FR"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 manuscrit du roman D.N. Mamine-Sibiriak </a:t>
            </a:r>
            <a:r>
              <a:rPr lang="ru-RU"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fr-FR"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Les Millions de </a:t>
            </a:r>
            <a:r>
              <a:rPr lang="fr-FR" sz="14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Privalov</a:t>
            </a:r>
            <a:r>
              <a:rPr lang="ru-RU" sz="14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p>
          <a:p>
            <a:pPr marL="420624" indent="-384048" algn="ctr">
              <a:spcBef>
                <a:spcPct val="20000"/>
              </a:spcBef>
              <a:buClr>
                <a:schemeClr val="accent1"/>
              </a:buClr>
              <a:buSzPct val="80000"/>
              <a:defRPr/>
            </a:pPr>
            <a:r>
              <a:rPr lang="fr-FR"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136</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1</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4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14</a:t>
            </a:r>
            <a:endParaRPr lang="ru-RU" sz="1400" b="1" dirty="0">
              <a:solidFill>
                <a:schemeClr val="accent1">
                  <a:lumMod val="60000"/>
                  <a:lumOff val="40000"/>
                </a:schemeClr>
              </a:solidFill>
              <a:latin typeface="Liberation Serif"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571480"/>
            <a:ext cx="8715436" cy="285752"/>
          </a:xfrm>
        </p:spPr>
        <p:txBody>
          <a:bodyPr>
            <a:noAutofit/>
          </a:bodyPr>
          <a:lstStyle/>
          <a:p>
            <a:pPr marL="0" algn="just"/>
            <a:r>
              <a:rPr lang="fr-FR" sz="1600" b="1" dirty="0">
                <a:ln w="6350">
                  <a:noFill/>
                </a:ln>
                <a:solidFill>
                  <a:schemeClr val="tx1">
                    <a:lumMod val="85000"/>
                  </a:schemeClr>
                </a:solidFill>
                <a:latin typeface="Liberation Serif" pitchFamily="18" charset="0"/>
              </a:rPr>
              <a:t>Les fonds avant 1917 de notre service d’archives contiennent une mine d'information sur l'industrie de l'Oural depuis le début du XVIIIe siècle, la construction des usines et des villes telles que Ekaterinbourg, Nizhny Tagil, Nevyansk, Kushva et autres, le développement des industries minière et métallurgique. L’histoire du développement de l’Oural après 1917 est documentée de façon exhaustif.</a:t>
            </a:r>
            <a:endParaRPr lang="ru-RU" sz="1600" b="1" dirty="0">
              <a:ln w="6350">
                <a:noFill/>
              </a:ln>
              <a:solidFill>
                <a:schemeClr val="tx1">
                  <a:lumMod val="85000"/>
                </a:schemeClr>
              </a:solidFill>
              <a:latin typeface="Liberation Serif" pitchFamily="18" charset="0"/>
            </a:endParaRPr>
          </a:p>
        </p:txBody>
      </p:sp>
      <p:pic>
        <p:nvPicPr>
          <p:cNvPr id="5" name="Picture 2"/>
          <p:cNvPicPr>
            <a:picLocks noChangeAspect="1" noChangeArrowheads="1"/>
          </p:cNvPicPr>
          <p:nvPr/>
        </p:nvPicPr>
        <p:blipFill>
          <a:blip r:embed="rId2" cstate="print"/>
          <a:srcRect/>
          <a:stretch>
            <a:fillRect/>
          </a:stretch>
        </p:blipFill>
        <p:spPr bwMode="auto">
          <a:xfrm>
            <a:off x="142844" y="1571612"/>
            <a:ext cx="5539967" cy="3786214"/>
          </a:xfrm>
          <a:prstGeom prst="rect">
            <a:avLst/>
          </a:prstGeom>
          <a:noFill/>
          <a:ln w="9525">
            <a:noFill/>
            <a:miter lim="800000"/>
            <a:headEnd/>
            <a:tailEnd/>
          </a:ln>
        </p:spPr>
      </p:pic>
      <p:sp>
        <p:nvSpPr>
          <p:cNvPr id="6" name="TextBox 5"/>
          <p:cNvSpPr txBox="1"/>
          <p:nvPr/>
        </p:nvSpPr>
        <p:spPr>
          <a:xfrm>
            <a:off x="714348" y="5535714"/>
            <a:ext cx="4286280" cy="1107996"/>
          </a:xfrm>
          <a:prstGeom prst="rect">
            <a:avLst/>
          </a:prstGeom>
          <a:noFill/>
        </p:spPr>
        <p:txBody>
          <a:bodyPr wrap="square">
            <a:spAutoFit/>
          </a:bodyPr>
          <a:lstStyle/>
          <a:p>
            <a:pPr algn="ctr">
              <a:defRPr/>
            </a:pP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Les Halles  et la Cathédrale de la Sainte Théophanie</a:t>
            </a:r>
          </a:p>
          <a:p>
            <a:pPr algn="ctr">
              <a:defRPr/>
            </a:pP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dans la ville d'Ekaterinbourg</a:t>
            </a:r>
            <a:endPar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ndParaRPr>
          </a:p>
          <a:p>
            <a:pPr algn="ctr">
              <a:defRPr/>
            </a:pP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avant</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1917</a:t>
            </a: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p>
          <a:p>
            <a:pPr algn="ctr">
              <a:defRPr/>
            </a:pP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6</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6450</a:t>
            </a:r>
            <a:endParaRPr lang="ru-RU" sz="1200" b="1" dirty="0">
              <a:solidFill>
                <a:schemeClr val="accent1">
                  <a:lumMod val="60000"/>
                  <a:lumOff val="40000"/>
                </a:schemeClr>
              </a:solidFill>
              <a:latin typeface="Liberation Serif" pitchFamily="18" charset="0"/>
            </a:endParaRPr>
          </a:p>
          <a:p>
            <a:pPr>
              <a:defRPr/>
            </a:pPr>
            <a:endParaRPr lang="ru-RU" dirty="0"/>
          </a:p>
        </p:txBody>
      </p:sp>
      <p:pic>
        <p:nvPicPr>
          <p:cNvPr id="10" name="Picture 2"/>
          <p:cNvPicPr>
            <a:picLocks noChangeAspect="1" noChangeArrowheads="1"/>
          </p:cNvPicPr>
          <p:nvPr/>
        </p:nvPicPr>
        <p:blipFill>
          <a:blip r:embed="rId3" cstate="print"/>
          <a:srcRect/>
          <a:stretch>
            <a:fillRect/>
          </a:stretch>
        </p:blipFill>
        <p:spPr bwMode="auto">
          <a:xfrm>
            <a:off x="6000760" y="1285860"/>
            <a:ext cx="2837779" cy="4500594"/>
          </a:xfrm>
          <a:prstGeom prst="rect">
            <a:avLst/>
          </a:prstGeom>
          <a:noFill/>
          <a:ln w="9525">
            <a:noFill/>
            <a:miter lim="800000"/>
            <a:headEnd/>
            <a:tailEnd/>
          </a:ln>
          <a:effectLst/>
        </p:spPr>
      </p:pic>
      <p:sp>
        <p:nvSpPr>
          <p:cNvPr id="11" name="Заголовок 1"/>
          <p:cNvSpPr txBox="1">
            <a:spLocks/>
          </p:cNvSpPr>
          <p:nvPr/>
        </p:nvSpPr>
        <p:spPr>
          <a:xfrm>
            <a:off x="5857884" y="5786454"/>
            <a:ext cx="3143272" cy="857256"/>
          </a:xfrm>
          <a:prstGeom prst="rect">
            <a:avLst/>
          </a:prstGeom>
        </p:spPr>
        <p:txBody>
          <a:bodyPr vert="horz" anchor="ctr">
            <a:noAutofit/>
          </a:bodyPr>
          <a:lstStyle/>
          <a:p>
            <a:pPr lvl="0" algn="ctr">
              <a:spcBef>
                <a:spcPct val="0"/>
              </a:spcBef>
              <a:defRPr/>
            </a:pP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Construction du cinquième haut fourneau d’usine métallurgique de </a:t>
            </a:r>
            <a:r>
              <a:rPr lang="fr-FR" sz="1200" b="1" dirty="0" err="1">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Nizhny</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a:t>
            </a:r>
            <a:r>
              <a:rPr lang="fr-FR" sz="1200" b="1" dirty="0" err="1">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Tagil</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en</a:t>
            </a:r>
            <a:endPar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endParaRPr>
          </a:p>
          <a:p>
            <a:pPr lvl="0" algn="ctr">
              <a:spcBef>
                <a:spcPct val="0"/>
              </a:spcBef>
              <a:defRPr/>
            </a:pP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1959</a:t>
            </a:r>
            <a:endPar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endParaRPr>
          </a:p>
          <a:p>
            <a:pPr algn="ctr">
              <a:spcBef>
                <a:spcPct val="0"/>
              </a:spcBef>
              <a:defRPr/>
            </a:pP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32A,</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2334</a:t>
            </a:r>
            <a:endParaRPr kumimoji="0" lang="ru-RU" sz="1200" b="1" i="0" u="none" strike="noStrike" kern="1200" cap="none" spc="0" normalizeH="0" baseline="0" noProof="0" dirty="0">
              <a:ln w="6350">
                <a:noFill/>
              </a:ln>
              <a:solidFill>
                <a:schemeClr val="accent1">
                  <a:lumMod val="60000"/>
                  <a:lumOff val="40000"/>
                </a:schemeClr>
              </a:solidFill>
              <a:effectLst>
                <a:outerShdw blurRad="26000" dist="26000" dir="14500000" algn="tl" rotWithShape="0">
                  <a:srgbClr val="000000">
                    <a:alpha val="40000"/>
                  </a:srgbClr>
                </a:outerShdw>
              </a:effectLst>
              <a:uLnTx/>
              <a:uFillTx/>
              <a:latin typeface="Liberation Serif" pitchFamily="18" charset="0"/>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14290"/>
            <a:ext cx="8715436" cy="928694"/>
          </a:xfrm>
        </p:spPr>
        <p:txBody>
          <a:bodyPr>
            <a:noAutofit/>
          </a:bodyPr>
          <a:lstStyle/>
          <a:p>
            <a:pPr marL="0" algn="just"/>
            <a:r>
              <a:rPr lang="fr-FR" sz="1800" dirty="0">
                <a:ln w="6350">
                  <a:noFill/>
                </a:ln>
                <a:solidFill>
                  <a:schemeClr val="tx1">
                    <a:lumMod val="95000"/>
                  </a:schemeClr>
                </a:solidFill>
                <a:latin typeface="Liberation Serif" pitchFamily="18" charset="0"/>
              </a:rPr>
              <a:t>Les archives conservent des sources sur la vie professionnelle d'hommes d'État, scientifiques et artistes en Oural, </a:t>
            </a:r>
            <a:r>
              <a:rPr lang="fr-FR" sz="1800" dirty="0" err="1">
                <a:ln w="6350">
                  <a:noFill/>
                </a:ln>
                <a:solidFill>
                  <a:schemeClr val="tx1">
                    <a:lumMod val="95000"/>
                  </a:schemeClr>
                </a:solidFill>
                <a:latin typeface="Liberation Serif" pitchFamily="18" charset="0"/>
              </a:rPr>
              <a:t>notemment</a:t>
            </a:r>
            <a:r>
              <a:rPr lang="fr-FR" sz="1800" dirty="0">
                <a:ln w="6350">
                  <a:noFill/>
                </a:ln>
                <a:solidFill>
                  <a:schemeClr val="tx1">
                    <a:lumMod val="95000"/>
                  </a:schemeClr>
                </a:solidFill>
                <a:latin typeface="Liberation Serif" pitchFamily="18" charset="0"/>
              </a:rPr>
              <a:t>: le premier Président de la Russie, B.N. Eltsine, l'académicien A.P. Karpinsky, écrivain P.P. Bazhov, chanteur I.S. Kozlovsky, T.S. Malseev, I.K. Arkhipova et autres.</a:t>
            </a:r>
            <a:endParaRPr lang="ru-RU" sz="1800" dirty="0">
              <a:ln w="6350">
                <a:noFill/>
              </a:ln>
              <a:solidFill>
                <a:schemeClr val="tx1">
                  <a:lumMod val="95000"/>
                </a:schemeClr>
              </a:solidFill>
              <a:latin typeface="Liberation Serif" pitchFamily="18" charset="0"/>
            </a:endParaRPr>
          </a:p>
        </p:txBody>
      </p:sp>
      <p:sp>
        <p:nvSpPr>
          <p:cNvPr id="4098" name="AutoShape 2"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0" name="AutoShape 4"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02" name="Picture 6"/>
          <p:cNvPicPr>
            <a:picLocks noChangeAspect="1" noChangeArrowheads="1"/>
          </p:cNvPicPr>
          <p:nvPr/>
        </p:nvPicPr>
        <p:blipFill>
          <a:blip r:embed="rId2" cstate="print"/>
          <a:srcRect/>
          <a:stretch>
            <a:fillRect/>
          </a:stretch>
        </p:blipFill>
        <p:spPr bwMode="auto">
          <a:xfrm>
            <a:off x="6715140" y="4071942"/>
            <a:ext cx="1715482" cy="2286015"/>
          </a:xfrm>
          <a:prstGeom prst="rect">
            <a:avLst/>
          </a:prstGeom>
          <a:noFill/>
          <a:ln w="9525">
            <a:noFill/>
            <a:miter lim="800000"/>
            <a:headEnd/>
            <a:tailEnd/>
          </a:ln>
          <a:effectLst/>
        </p:spPr>
      </p:pic>
      <p:sp>
        <p:nvSpPr>
          <p:cNvPr id="7" name="Заголовок 1"/>
          <p:cNvSpPr txBox="1">
            <a:spLocks/>
          </p:cNvSpPr>
          <p:nvPr/>
        </p:nvSpPr>
        <p:spPr>
          <a:xfrm>
            <a:off x="6072198" y="6286520"/>
            <a:ext cx="2928926" cy="428628"/>
          </a:xfrm>
          <a:prstGeom prst="rect">
            <a:avLst/>
          </a:prstGeom>
        </p:spPr>
        <p:txBody>
          <a:bodyPr vert="horz" lIns="45720" rIns="45720" anchor="ctr">
            <a:noAutofit/>
          </a:bodyPr>
          <a:lstStyle/>
          <a:p>
            <a:pPr lvl="0" algn="ctr">
              <a:spcBef>
                <a:spcPct val="0"/>
              </a:spcBef>
              <a:defRPr/>
            </a:pP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Alexander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Petrovich</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Karpinsky</a:t>
            </a:r>
            <a:endParaRPr kumimoji="0" lang="ru-RU" sz="12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p:txBody>
      </p:sp>
      <p:pic>
        <p:nvPicPr>
          <p:cNvPr id="4103" name="Picture 7"/>
          <p:cNvPicPr>
            <a:picLocks noChangeAspect="1" noChangeArrowheads="1"/>
          </p:cNvPicPr>
          <p:nvPr/>
        </p:nvPicPr>
        <p:blipFill>
          <a:blip r:embed="rId3" cstate="print"/>
          <a:srcRect/>
          <a:stretch>
            <a:fillRect/>
          </a:stretch>
        </p:blipFill>
        <p:spPr bwMode="auto">
          <a:xfrm>
            <a:off x="3786182" y="1357298"/>
            <a:ext cx="1489462" cy="2286000"/>
          </a:xfrm>
          <a:prstGeom prst="rect">
            <a:avLst/>
          </a:prstGeom>
          <a:noFill/>
          <a:ln w="9525">
            <a:noFill/>
            <a:miter lim="800000"/>
            <a:headEnd/>
            <a:tailEnd/>
          </a:ln>
          <a:effectLst/>
        </p:spPr>
      </p:pic>
      <p:sp>
        <p:nvSpPr>
          <p:cNvPr id="9" name="Заголовок 1"/>
          <p:cNvSpPr txBox="1">
            <a:spLocks/>
          </p:cNvSpPr>
          <p:nvPr/>
        </p:nvSpPr>
        <p:spPr>
          <a:xfrm>
            <a:off x="3214678" y="3643314"/>
            <a:ext cx="2571768" cy="428628"/>
          </a:xfrm>
          <a:prstGeom prst="rect">
            <a:avLst/>
          </a:prstGeom>
        </p:spPr>
        <p:txBody>
          <a:bodyPr vert="horz" lIns="45720" rIns="45720" anchor="ctr">
            <a:noAutofit/>
          </a:bodyPr>
          <a:lstStyle/>
          <a:p>
            <a:pPr lvl="0" algn="ctr">
              <a:spcBef>
                <a:spcPct val="0"/>
              </a:spcBef>
              <a:defRPr/>
            </a:pPr>
            <a:r>
              <a:rPr lang="en-US" sz="1200" b="1" dirty="0">
                <a:solidFill>
                  <a:schemeClr val="accent1">
                    <a:lumMod val="60000"/>
                    <a:lumOff val="40000"/>
                  </a:schemeClr>
                </a:solidFill>
                <a:latin typeface="Liberation Serif" pitchFamily="18" charset="0"/>
                <a:ea typeface="+mj-ea"/>
                <a:cs typeface="+mj-cs"/>
              </a:rPr>
              <a:t>Ivan </a:t>
            </a:r>
            <a:r>
              <a:rPr lang="en-US" sz="1200" b="1" dirty="0" err="1">
                <a:solidFill>
                  <a:schemeClr val="accent1">
                    <a:lumMod val="60000"/>
                    <a:lumOff val="40000"/>
                  </a:schemeClr>
                </a:solidFill>
                <a:latin typeface="Liberation Serif" pitchFamily="18" charset="0"/>
                <a:ea typeface="+mj-ea"/>
                <a:cs typeface="+mj-cs"/>
              </a:rPr>
              <a:t>Semenovich</a:t>
            </a:r>
            <a:r>
              <a:rPr lang="en-US" sz="1200" b="1" dirty="0">
                <a:solidFill>
                  <a:schemeClr val="accent1">
                    <a:lumMod val="60000"/>
                    <a:lumOff val="40000"/>
                  </a:schemeClr>
                </a:solidFill>
                <a:latin typeface="Liberation Serif" pitchFamily="18" charset="0"/>
                <a:ea typeface="+mj-ea"/>
                <a:cs typeface="+mj-cs"/>
              </a:rPr>
              <a:t> </a:t>
            </a:r>
            <a:r>
              <a:rPr lang="en-US" sz="1200" b="1" dirty="0" err="1">
                <a:solidFill>
                  <a:schemeClr val="accent1">
                    <a:lumMod val="60000"/>
                    <a:lumOff val="40000"/>
                  </a:schemeClr>
                </a:solidFill>
                <a:latin typeface="Liberation Serif" pitchFamily="18" charset="0"/>
                <a:ea typeface="+mj-ea"/>
                <a:cs typeface="+mj-cs"/>
              </a:rPr>
              <a:t>Kozlovsky</a:t>
            </a:r>
            <a:endParaRPr kumimoji="0" lang="ru-RU" sz="1200" b="1" i="0" u="none" strike="noStrike" kern="1200" cap="none" spc="0" normalizeH="0" baseline="0" noProof="0" dirty="0">
              <a:ln>
                <a:noFill/>
              </a:ln>
              <a:solidFill>
                <a:schemeClr val="accent1">
                  <a:lumMod val="60000"/>
                  <a:lumOff val="40000"/>
                </a:schemeClr>
              </a:solidFill>
              <a:effectLst/>
              <a:uLnTx/>
              <a:uFillTx/>
              <a:latin typeface="Liberation Serif" pitchFamily="18" charset="0"/>
              <a:ea typeface="+mj-ea"/>
              <a:cs typeface="+mj-cs"/>
            </a:endParaRPr>
          </a:p>
        </p:txBody>
      </p:sp>
      <p:pic>
        <p:nvPicPr>
          <p:cNvPr id="4104" name="Picture 8"/>
          <p:cNvPicPr>
            <a:picLocks noChangeAspect="1" noChangeArrowheads="1"/>
          </p:cNvPicPr>
          <p:nvPr/>
        </p:nvPicPr>
        <p:blipFill>
          <a:blip r:embed="rId4" cstate="print"/>
          <a:srcRect/>
          <a:stretch>
            <a:fillRect/>
          </a:stretch>
        </p:blipFill>
        <p:spPr bwMode="auto">
          <a:xfrm>
            <a:off x="6715140" y="1357298"/>
            <a:ext cx="1691415" cy="2286000"/>
          </a:xfrm>
          <a:prstGeom prst="rect">
            <a:avLst/>
          </a:prstGeom>
          <a:noFill/>
          <a:ln w="9525">
            <a:noFill/>
            <a:miter lim="800000"/>
            <a:headEnd/>
            <a:tailEnd/>
          </a:ln>
          <a:effectLst/>
        </p:spPr>
      </p:pic>
      <p:sp>
        <p:nvSpPr>
          <p:cNvPr id="11" name="Заголовок 1"/>
          <p:cNvSpPr txBox="1">
            <a:spLocks/>
          </p:cNvSpPr>
          <p:nvPr/>
        </p:nvSpPr>
        <p:spPr>
          <a:xfrm>
            <a:off x="6000760" y="3643314"/>
            <a:ext cx="2928926" cy="428628"/>
          </a:xfrm>
          <a:prstGeom prst="rect">
            <a:avLst/>
          </a:prstGeom>
        </p:spPr>
        <p:txBody>
          <a:bodyPr vert="horz" lIns="45720" rIns="45720" anchor="ctr">
            <a:noAutofit/>
          </a:bodyPr>
          <a:lstStyle/>
          <a:p>
            <a:pPr lvl="0" algn="ctr">
              <a:spcBef>
                <a:spcPct val="0"/>
              </a:spcBef>
            </a:pPr>
            <a:r>
              <a:rPr lang="en-US" sz="1200" b="1" dirty="0">
                <a:solidFill>
                  <a:schemeClr val="accent1">
                    <a:lumMod val="60000"/>
                    <a:lumOff val="40000"/>
                  </a:schemeClr>
                </a:solidFill>
                <a:latin typeface="Liberation Serif" pitchFamily="18" charset="0"/>
                <a:ea typeface="+mj-ea"/>
                <a:cs typeface="+mj-cs"/>
              </a:rPr>
              <a:t>Terence </a:t>
            </a:r>
            <a:r>
              <a:rPr lang="en-US" sz="1200" b="1" dirty="0" err="1">
                <a:solidFill>
                  <a:schemeClr val="accent1">
                    <a:lumMod val="60000"/>
                    <a:lumOff val="40000"/>
                  </a:schemeClr>
                </a:solidFill>
                <a:latin typeface="Liberation Serif" pitchFamily="18" charset="0"/>
                <a:ea typeface="+mj-ea"/>
                <a:cs typeface="+mj-cs"/>
              </a:rPr>
              <a:t>Semenovich</a:t>
            </a:r>
            <a:r>
              <a:rPr lang="en-US" sz="1200" b="1" dirty="0">
                <a:solidFill>
                  <a:schemeClr val="accent1">
                    <a:lumMod val="60000"/>
                    <a:lumOff val="40000"/>
                  </a:schemeClr>
                </a:solidFill>
                <a:latin typeface="Liberation Serif" pitchFamily="18" charset="0"/>
                <a:ea typeface="+mj-ea"/>
                <a:cs typeface="+mj-cs"/>
              </a:rPr>
              <a:t> </a:t>
            </a:r>
            <a:r>
              <a:rPr lang="en-US" sz="1200" b="1" dirty="0" err="1">
                <a:solidFill>
                  <a:schemeClr val="accent1">
                    <a:lumMod val="60000"/>
                    <a:lumOff val="40000"/>
                  </a:schemeClr>
                </a:solidFill>
                <a:latin typeface="Liberation Serif" pitchFamily="18" charset="0"/>
                <a:ea typeface="+mj-ea"/>
                <a:cs typeface="+mj-cs"/>
              </a:rPr>
              <a:t>Maltsev</a:t>
            </a:r>
            <a:endParaRPr kumimoji="0" lang="ru-RU" sz="1200" b="1" i="0" u="none" strike="noStrike" kern="1200" cap="none" spc="0" normalizeH="0" baseline="0" noProof="0" dirty="0">
              <a:ln>
                <a:noFill/>
              </a:ln>
              <a:solidFill>
                <a:schemeClr val="accent1">
                  <a:lumMod val="60000"/>
                  <a:lumOff val="40000"/>
                </a:schemeClr>
              </a:solidFill>
              <a:effectLst/>
              <a:uLnTx/>
              <a:uFillTx/>
              <a:latin typeface="Liberation Serif" pitchFamily="18" charset="0"/>
              <a:ea typeface="+mj-ea"/>
              <a:cs typeface="+mj-cs"/>
            </a:endParaRPr>
          </a:p>
        </p:txBody>
      </p:sp>
      <p:pic>
        <p:nvPicPr>
          <p:cNvPr id="12" name="Picture 3" descr="Y:\Еряшева\Быть добрым здорово\Демидовы-портреты\на баннер\2 Акинфий Никитич Демидов\в презентацию.jpg"/>
          <p:cNvPicPr>
            <a:picLocks noChangeAspect="1" noChangeArrowheads="1"/>
          </p:cNvPicPr>
          <p:nvPr/>
        </p:nvPicPr>
        <p:blipFill>
          <a:blip r:embed="rId5" cstate="print"/>
          <a:srcRect/>
          <a:stretch>
            <a:fillRect/>
          </a:stretch>
        </p:blipFill>
        <p:spPr bwMode="auto">
          <a:xfrm>
            <a:off x="500034" y="4071942"/>
            <a:ext cx="1745519" cy="2214579"/>
          </a:xfrm>
          <a:prstGeom prst="rect">
            <a:avLst/>
          </a:prstGeom>
          <a:noFill/>
        </p:spPr>
      </p:pic>
      <p:sp>
        <p:nvSpPr>
          <p:cNvPr id="13" name="Заголовок 1"/>
          <p:cNvSpPr txBox="1">
            <a:spLocks/>
          </p:cNvSpPr>
          <p:nvPr/>
        </p:nvSpPr>
        <p:spPr>
          <a:xfrm>
            <a:off x="214282" y="6286520"/>
            <a:ext cx="2357422" cy="428628"/>
          </a:xfrm>
          <a:prstGeom prst="rect">
            <a:avLst/>
          </a:prstGeom>
        </p:spPr>
        <p:txBody>
          <a:bodyPr vert="horz" lIns="45720" rIns="45720" anchor="ctr">
            <a:noAutofit/>
          </a:bodyPr>
          <a:lstStyle/>
          <a:p>
            <a:pPr lvl="0" algn="ctr">
              <a:spcBef>
                <a:spcPct val="0"/>
              </a:spcBef>
            </a:pP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Akinfiy</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Demidov</a:t>
            </a:r>
            <a:endParaRPr kumimoji="0" lang="ru-RU" sz="12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p:txBody>
      </p:sp>
      <p:pic>
        <p:nvPicPr>
          <p:cNvPr id="14" name="Picture 2"/>
          <p:cNvPicPr>
            <a:picLocks noChangeAspect="1" noChangeArrowheads="1"/>
          </p:cNvPicPr>
          <p:nvPr/>
        </p:nvPicPr>
        <p:blipFill>
          <a:blip r:embed="rId6" cstate="print"/>
          <a:srcRect/>
          <a:stretch>
            <a:fillRect/>
          </a:stretch>
        </p:blipFill>
        <p:spPr bwMode="auto">
          <a:xfrm>
            <a:off x="3786182" y="4071942"/>
            <a:ext cx="1532126" cy="2227969"/>
          </a:xfrm>
          <a:prstGeom prst="rect">
            <a:avLst/>
          </a:prstGeom>
          <a:noFill/>
          <a:ln w="9525">
            <a:noFill/>
            <a:miter lim="800000"/>
            <a:headEnd/>
            <a:tailEnd/>
          </a:ln>
          <a:effectLst/>
        </p:spPr>
      </p:pic>
      <p:sp>
        <p:nvSpPr>
          <p:cNvPr id="15" name="Заголовок 1"/>
          <p:cNvSpPr txBox="1">
            <a:spLocks/>
          </p:cNvSpPr>
          <p:nvPr/>
        </p:nvSpPr>
        <p:spPr>
          <a:xfrm>
            <a:off x="3143240" y="6286520"/>
            <a:ext cx="2928926" cy="428628"/>
          </a:xfrm>
          <a:prstGeom prst="rect">
            <a:avLst/>
          </a:prstGeom>
        </p:spPr>
        <p:txBody>
          <a:bodyPr vert="horz" lIns="45720" rIns="45720" anchor="ctr">
            <a:noAutofit/>
          </a:bodyPr>
          <a:lstStyle/>
          <a:p>
            <a:pPr lvl="0" algn="ctr">
              <a:spcBef>
                <a:spcPct val="0"/>
              </a:spcBef>
              <a:defRPr/>
            </a:pP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Pavel</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Petrovich</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 </a:t>
            </a: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Bazhov</a:t>
            </a:r>
            <a:endParaRPr kumimoji="0" lang="ru-RU" sz="12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p:txBody>
      </p:sp>
      <p:pic>
        <p:nvPicPr>
          <p:cNvPr id="2050" name="Picture 2"/>
          <p:cNvPicPr>
            <a:picLocks noChangeAspect="1" noChangeArrowheads="1"/>
          </p:cNvPicPr>
          <p:nvPr/>
        </p:nvPicPr>
        <p:blipFill>
          <a:blip r:embed="rId7"/>
          <a:srcRect/>
          <a:stretch>
            <a:fillRect/>
          </a:stretch>
        </p:blipFill>
        <p:spPr bwMode="auto">
          <a:xfrm>
            <a:off x="500034" y="1357298"/>
            <a:ext cx="1663181" cy="2214578"/>
          </a:xfrm>
          <a:prstGeom prst="rect">
            <a:avLst/>
          </a:prstGeom>
          <a:noFill/>
          <a:ln w="9525">
            <a:noFill/>
            <a:miter lim="800000"/>
            <a:headEnd/>
            <a:tailEnd/>
          </a:ln>
          <a:effectLst/>
        </p:spPr>
      </p:pic>
      <p:sp>
        <p:nvSpPr>
          <p:cNvPr id="18" name="Заголовок 1"/>
          <p:cNvSpPr txBox="1">
            <a:spLocks/>
          </p:cNvSpPr>
          <p:nvPr/>
        </p:nvSpPr>
        <p:spPr>
          <a:xfrm>
            <a:off x="142844" y="3571876"/>
            <a:ext cx="2357422" cy="428628"/>
          </a:xfrm>
          <a:prstGeom prst="rect">
            <a:avLst/>
          </a:prstGeom>
        </p:spPr>
        <p:txBody>
          <a:bodyPr vert="horz" lIns="45720" rIns="45720" anchor="ctr">
            <a:noAutofit/>
          </a:bodyPr>
          <a:lstStyle/>
          <a:p>
            <a:pPr lvl="0" algn="ctr">
              <a:spcBef>
                <a:spcPct val="0"/>
              </a:spcBef>
            </a:pPr>
            <a:r>
              <a:rPr lang="en-US" sz="1200" b="1" dirty="0">
                <a:solidFill>
                  <a:schemeClr val="accent1">
                    <a:lumMod val="60000"/>
                    <a:lumOff val="40000"/>
                  </a:schemeClr>
                </a:solidFill>
                <a:latin typeface="Liberation Serif" pitchFamily="18" charset="0"/>
                <a:ea typeface="+mj-ea"/>
                <a:cs typeface="+mj-cs"/>
              </a:rPr>
              <a:t>Boris Nikolayevich </a:t>
            </a:r>
            <a:r>
              <a:rPr lang="en-US" sz="1200" b="1" dirty="0" err="1">
                <a:solidFill>
                  <a:schemeClr val="accent1">
                    <a:lumMod val="60000"/>
                    <a:lumOff val="40000"/>
                  </a:schemeClr>
                </a:solidFill>
                <a:latin typeface="Liberation Serif" pitchFamily="18" charset="0"/>
                <a:ea typeface="+mj-ea"/>
                <a:cs typeface="+mj-cs"/>
              </a:rPr>
              <a:t>Eltsine</a:t>
            </a:r>
            <a:endParaRPr kumimoji="0" lang="ru-RU" sz="1200" b="1" i="0" u="none" strike="noStrike" kern="1200" cap="none" spc="0" normalizeH="0" baseline="0" noProof="0" dirty="0">
              <a:ln>
                <a:noFill/>
              </a:ln>
              <a:solidFill>
                <a:schemeClr val="accent1">
                  <a:lumMod val="60000"/>
                  <a:lumOff val="40000"/>
                </a:schemeClr>
              </a:solidFill>
              <a:effectLst/>
              <a:uLnTx/>
              <a:uFillTx/>
              <a:latin typeface="Liberation Serif" pitchFamily="18" charset="0"/>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692696"/>
            <a:ext cx="5464628" cy="1872208"/>
          </a:xfrm>
        </p:spPr>
        <p:txBody>
          <a:bodyPr>
            <a:noAutofit/>
          </a:bodyPr>
          <a:lstStyle/>
          <a:p>
            <a:pPr marL="0" algn="just"/>
            <a:r>
              <a:rPr lang="fr-FR" sz="1600" dirty="0">
                <a:ln w="6350">
                  <a:noFill/>
                </a:ln>
                <a:solidFill>
                  <a:schemeClr val="tx1">
                    <a:lumMod val="95000"/>
                  </a:schemeClr>
                </a:solidFill>
                <a:latin typeface="Liberation Serif" pitchFamily="18" charset="0"/>
              </a:rPr>
              <a:t>Les documents de l'Administration des mines d’Oural concernant le développement de la pensée technique, des inventions et des découvertes d'importance mondiale: création d'une machine à vapeur par I. </a:t>
            </a:r>
            <a:r>
              <a:rPr lang="fr-FR" sz="1600" dirty="0" err="1">
                <a:ln w="6350">
                  <a:noFill/>
                </a:ln>
                <a:solidFill>
                  <a:schemeClr val="tx1">
                    <a:lumMod val="95000"/>
                  </a:schemeClr>
                </a:solidFill>
                <a:latin typeface="Liberation Serif" pitchFamily="18" charset="0"/>
              </a:rPr>
              <a:t>Polzunov</a:t>
            </a:r>
            <a:r>
              <a:rPr lang="fr-FR" sz="1600" dirty="0">
                <a:ln w="6350">
                  <a:noFill/>
                </a:ln>
                <a:solidFill>
                  <a:schemeClr val="tx1">
                    <a:lumMod val="95000"/>
                  </a:schemeClr>
                </a:solidFill>
                <a:latin typeface="Liberation Serif" pitchFamily="18" charset="0"/>
              </a:rPr>
              <a:t>, première locomotive russe par les frères </a:t>
            </a:r>
            <a:r>
              <a:rPr lang="fr-FR" sz="1600" dirty="0" err="1">
                <a:ln w="6350">
                  <a:noFill/>
                </a:ln>
                <a:solidFill>
                  <a:schemeClr val="tx1">
                    <a:lumMod val="95000"/>
                  </a:schemeClr>
                </a:solidFill>
                <a:latin typeface="Liberation Serif" pitchFamily="18" charset="0"/>
              </a:rPr>
              <a:t>Cherepanov</a:t>
            </a:r>
            <a:r>
              <a:rPr lang="fr-FR" sz="1600" dirty="0">
                <a:ln w="6350">
                  <a:noFill/>
                </a:ln>
                <a:solidFill>
                  <a:schemeClr val="tx1">
                    <a:lumMod val="95000"/>
                  </a:schemeClr>
                </a:solidFill>
                <a:latin typeface="Liberation Serif" pitchFamily="18" charset="0"/>
              </a:rPr>
              <a:t>, une turbine à eau de I. </a:t>
            </a:r>
            <a:r>
              <a:rPr lang="fr-FR" sz="1600" dirty="0" err="1">
                <a:ln w="6350">
                  <a:noFill/>
                </a:ln>
                <a:solidFill>
                  <a:schemeClr val="tx1">
                    <a:lumMod val="95000"/>
                  </a:schemeClr>
                </a:solidFill>
                <a:latin typeface="Liberation Serif" pitchFamily="18" charset="0"/>
              </a:rPr>
              <a:t>Safonov</a:t>
            </a:r>
            <a:r>
              <a:rPr lang="fr-FR" sz="1600" dirty="0">
                <a:ln w="6350">
                  <a:noFill/>
                </a:ln>
                <a:solidFill>
                  <a:schemeClr val="tx1">
                    <a:lumMod val="95000"/>
                  </a:schemeClr>
                </a:solidFill>
                <a:latin typeface="Liberation Serif" pitchFamily="18" charset="0"/>
              </a:rPr>
              <a:t>, acier de qualité de P. </a:t>
            </a:r>
            <a:r>
              <a:rPr lang="fr-FR" sz="1600" dirty="0" err="1">
                <a:ln w="6350">
                  <a:noFill/>
                </a:ln>
                <a:solidFill>
                  <a:schemeClr val="tx1">
                    <a:lumMod val="95000"/>
                  </a:schemeClr>
                </a:solidFill>
                <a:latin typeface="Liberation Serif" pitchFamily="18" charset="0"/>
              </a:rPr>
              <a:t>Obukhov</a:t>
            </a:r>
            <a:r>
              <a:rPr lang="fr-FR" sz="1600" dirty="0">
                <a:ln w="6350">
                  <a:noFill/>
                </a:ln>
                <a:solidFill>
                  <a:schemeClr val="tx1">
                    <a:lumMod val="95000"/>
                  </a:schemeClr>
                </a:solidFill>
                <a:latin typeface="Liberation Serif" pitchFamily="18" charset="0"/>
              </a:rPr>
              <a:t>. Les sources sur les découvertes de fossiles: les émeraudes, l'or alluvionnaire à l’Oural, les minerais les plus riches dans les montagnes de </a:t>
            </a:r>
            <a:r>
              <a:rPr lang="fr-FR" sz="1600" dirty="0" err="1">
                <a:ln w="6350">
                  <a:noFill/>
                </a:ln>
                <a:solidFill>
                  <a:schemeClr val="tx1">
                    <a:lumMod val="95000"/>
                  </a:schemeClr>
                </a:solidFill>
                <a:latin typeface="Liberation Serif" pitchFamily="18" charset="0"/>
              </a:rPr>
              <a:t>Blagodat</a:t>
            </a:r>
            <a:r>
              <a:rPr lang="fr-FR" sz="1600" dirty="0">
                <a:ln w="6350">
                  <a:noFill/>
                </a:ln>
                <a:solidFill>
                  <a:schemeClr val="tx1">
                    <a:lumMod val="95000"/>
                  </a:schemeClr>
                </a:solidFill>
                <a:latin typeface="Liberation Serif" pitchFamily="18" charset="0"/>
              </a:rPr>
              <a:t> et </a:t>
            </a:r>
            <a:r>
              <a:rPr lang="fr-FR" sz="1600" dirty="0" err="1">
                <a:ln w="6350">
                  <a:noFill/>
                </a:ln>
                <a:solidFill>
                  <a:schemeClr val="tx1">
                    <a:lumMod val="95000"/>
                  </a:schemeClr>
                </a:solidFill>
                <a:latin typeface="Liberation Serif" pitchFamily="18" charset="0"/>
              </a:rPr>
              <a:t>Kachkanar</a:t>
            </a:r>
            <a:r>
              <a:rPr lang="fr-FR" sz="1600" dirty="0">
                <a:ln w="6350">
                  <a:noFill/>
                </a:ln>
                <a:solidFill>
                  <a:schemeClr val="tx1">
                    <a:lumMod val="95000"/>
                  </a:schemeClr>
                </a:solidFill>
                <a:latin typeface="Liberation Serif" pitchFamily="18" charset="0"/>
              </a:rPr>
              <a:t>.</a:t>
            </a:r>
            <a:endParaRPr lang="ru-RU" sz="1600" dirty="0">
              <a:ln w="6350">
                <a:noFill/>
              </a:ln>
              <a:solidFill>
                <a:schemeClr val="tx1">
                  <a:lumMod val="95000"/>
                </a:schemeClr>
              </a:solidFill>
              <a:latin typeface="Liberation Serif"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a:off x="5715008" y="285728"/>
            <a:ext cx="3040069" cy="4485635"/>
          </a:xfrm>
          <a:prstGeom prst="rect">
            <a:avLst/>
          </a:prstGeom>
          <a:noFill/>
          <a:ln w="9525">
            <a:noFill/>
            <a:miter lim="800000"/>
            <a:headEnd/>
            <a:tailEnd/>
          </a:ln>
          <a:effectLst/>
        </p:spPr>
      </p:pic>
      <p:sp>
        <p:nvSpPr>
          <p:cNvPr id="6" name="Заголовок 1"/>
          <p:cNvSpPr txBox="1">
            <a:spLocks/>
          </p:cNvSpPr>
          <p:nvPr/>
        </p:nvSpPr>
        <p:spPr>
          <a:xfrm>
            <a:off x="5214942" y="4929198"/>
            <a:ext cx="3929058" cy="785794"/>
          </a:xfrm>
          <a:prstGeom prst="rect">
            <a:avLst/>
          </a:prstGeom>
        </p:spPr>
        <p:txBody>
          <a:bodyPr vert="horz" lIns="45720" rIns="45720" anchor="ctr">
            <a:noAutofit/>
          </a:bodyPr>
          <a:lstStyle/>
          <a:p>
            <a:pPr lvl="0" algn="ctr">
              <a:spcBef>
                <a:spcPct val="0"/>
              </a:spcBef>
              <a:defRPr/>
            </a:pP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Monument aux ingénieurs inventeurs</a:t>
            </a:r>
          </a:p>
          <a:p>
            <a:pPr lvl="0" algn="ctr">
              <a:spcBef>
                <a:spcPct val="0"/>
              </a:spcBef>
              <a:defRPr/>
            </a:pP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la première locomotive à vapeur russe</a:t>
            </a:r>
            <a:endParaRPr kumimoji="0" lang="ru-RU" sz="12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1956 </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a typeface="+mj-ea"/>
                <a:cs typeface="+mj-cs"/>
              </a:rPr>
              <a:t>an</a:t>
            </a:r>
            <a:endParaRPr kumimoji="0" lang="ru-RU" sz="12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a:p>
            <a:pPr algn="ctr">
              <a:spcBef>
                <a:spcPct val="0"/>
              </a:spcBef>
              <a:defRPr/>
            </a:pP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1</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5,</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5461</a:t>
            </a:r>
            <a:endParaRPr lang="ru-RU" sz="1200" b="1" dirty="0">
              <a:solidFill>
                <a:schemeClr val="accent1">
                  <a:lumMod val="60000"/>
                  <a:lumOff val="40000"/>
                </a:schemeClr>
              </a:solidFill>
              <a:latin typeface="Liberation Serif"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1400" b="1" i="0" u="none" strike="noStrike" kern="1200" cap="none" spc="0" normalizeH="0" baseline="0" noProof="0" dirty="0">
              <a:ln>
                <a:noFill/>
              </a:ln>
              <a:solidFill>
                <a:schemeClr val="accent1">
                  <a:lumMod val="60000"/>
                  <a:lumOff val="40000"/>
                </a:schemeClr>
              </a:solidFill>
              <a:effectLst>
                <a:outerShdw blurRad="50800" dist="38100" dir="8100000" algn="tr" rotWithShape="0">
                  <a:prstClr val="black">
                    <a:alpha val="40000"/>
                  </a:prstClr>
                </a:outerShdw>
              </a:effectLst>
              <a:uLnTx/>
              <a:uFillTx/>
              <a:latin typeface="Liberation Serif" pitchFamily="18" charset="0"/>
              <a:ea typeface="+mj-ea"/>
              <a:cs typeface="+mj-cs"/>
            </a:endParaRPr>
          </a:p>
        </p:txBody>
      </p:sp>
      <p:pic>
        <p:nvPicPr>
          <p:cNvPr id="7" name="Picture 2" descr="http://museum-nt.ru/upload/iblock/47d/47d477633ad080fc655c458c01308cb9.jpg"/>
          <p:cNvPicPr>
            <a:picLocks noChangeAspect="1" noChangeArrowheads="1"/>
          </p:cNvPicPr>
          <p:nvPr/>
        </p:nvPicPr>
        <p:blipFill>
          <a:blip r:embed="rId3" cstate="print"/>
          <a:srcRect/>
          <a:stretch>
            <a:fillRect/>
          </a:stretch>
        </p:blipFill>
        <p:spPr bwMode="auto">
          <a:xfrm>
            <a:off x="196612" y="2810495"/>
            <a:ext cx="5286412" cy="3336313"/>
          </a:xfrm>
          <a:prstGeom prst="rect">
            <a:avLst/>
          </a:prstGeom>
          <a:noFill/>
        </p:spPr>
      </p:pic>
      <p:sp>
        <p:nvSpPr>
          <p:cNvPr id="8" name="TextBox 7"/>
          <p:cNvSpPr txBox="1"/>
          <p:nvPr/>
        </p:nvSpPr>
        <p:spPr>
          <a:xfrm>
            <a:off x="1142976" y="6068817"/>
            <a:ext cx="3500462" cy="830997"/>
          </a:xfrm>
          <a:prstGeom prst="rect">
            <a:avLst/>
          </a:prstGeom>
          <a:noFill/>
        </p:spPr>
        <p:txBody>
          <a:bodyPr wrap="square" rtlCol="0">
            <a:spAutoFit/>
          </a:bodyPr>
          <a:lstStyle/>
          <a:p>
            <a:pPr algn="ctr"/>
            <a:r>
              <a:rPr lang="fr-FR"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Dessin de  locomotive des frères Cherepanov</a:t>
            </a:r>
          </a:p>
          <a:p>
            <a:pPr algn="ctr"/>
            <a:r>
              <a:rPr lang="en-US" sz="1200" b="1" dirty="0" err="1">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Années</a:t>
            </a:r>
            <a:r>
              <a:rPr lang="en-US"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1830</a:t>
            </a:r>
          </a:p>
          <a:p>
            <a:pPr algn="ct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Fonds № 643</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fr-FR"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Répertoire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article</a:t>
            </a:r>
            <a:r>
              <a:rPr lang="ru-RU"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 </a:t>
            </a:r>
            <a:r>
              <a:rPr lang="en-US" sz="1200" b="1" dirty="0">
                <a:ln w="6350">
                  <a:noFill/>
                </a:ln>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rPr>
              <a:t>1186</a:t>
            </a:r>
            <a:endParaRPr lang="ru-RU" sz="1200" b="1" dirty="0">
              <a:solidFill>
                <a:schemeClr val="accent1">
                  <a:lumMod val="60000"/>
                  <a:lumOff val="40000"/>
                </a:schemeClr>
              </a:solidFill>
              <a:latin typeface="Liberation Serif" pitchFamily="18" charset="0"/>
            </a:endParaRPr>
          </a:p>
          <a:p>
            <a:pPr algn="ctr"/>
            <a:endParaRPr lang="ru-RU" sz="1200" b="1" dirty="0">
              <a:solidFill>
                <a:schemeClr val="accent1">
                  <a:lumMod val="60000"/>
                  <a:lumOff val="40000"/>
                </a:schemeClr>
              </a:solidFill>
              <a:effectLst>
                <a:outerShdw blurRad="50800" dist="38100" dir="8100000" algn="tr" rotWithShape="0">
                  <a:prstClr val="black">
                    <a:alpha val="40000"/>
                  </a:prstClr>
                </a:outerShdw>
              </a:effectLst>
              <a:latin typeface="Liberation Serif"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6316</TotalTime>
  <Words>3083</Words>
  <Application>Microsoft Office PowerPoint</Application>
  <PresentationFormat>Экран (4:3)</PresentationFormat>
  <Paragraphs>167</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Яркая</vt:lpstr>
      <vt:lpstr>Слайд 1</vt:lpstr>
      <vt:lpstr>Le bâtiment des  Archives régionales de Sverdlovsk  en 1972 . Source:  Fonds № 1, Répertoire № 23, article 335.</vt:lpstr>
      <vt:lpstr>Actuellement, les archives régionales de Sverdlovsk font partie du Service d’archives de la région de Sverdlovsk, administré  par la Direction régionale des archives. Les Archives régionales sont le plus grand dépôt d’archives  en Oural. Au 1 janvier 2019 les Archives régionales conservés 2649 fonds ( soit 1 229 073 articles).  Des ensembles documentaires conservés aux Archives regionals de Sverdlovsk ont été formés au cours du fonctionnement en Oural des organes de l'État, des collectivités locales, des institutions religieuses, culturelles éducatives et des corporations sociales.</vt:lpstr>
      <vt:lpstr>Слайд 4</vt:lpstr>
      <vt:lpstr>Слайд 5</vt:lpstr>
      <vt:lpstr>Слайд 6</vt:lpstr>
      <vt:lpstr>Les fonds avant 1917 de notre service d’archives contiennent une mine d'information sur l'industrie de l'Oural depuis le début du XVIIIe siècle, la construction des usines et des villes telles que Ekaterinbourg, Nizhny Tagil, Nevyansk, Kushva et autres, le développement des industries minière et métallurgique. L’histoire du développement de l’Oural après 1917 est documentée de façon exhaustif.</vt:lpstr>
      <vt:lpstr>Les archives conservent des sources sur la vie professionnelle d'hommes d'État, scientifiques et artistes en Oural, notemment: le premier Président de la Russie, B.N. Eltsine, l'académicien A.P. Karpinsky, écrivain P.P. Bazhov, chanteur I.S. Kozlovsky, T.S. Malseev, I.K. Arkhipova et autres.</vt:lpstr>
      <vt:lpstr>Les documents de l'Administration des mines d’Oural concernant le développement de la pensée technique, des inventions et des découvertes d'importance mondiale: création d'une machine à vapeur par I. Polzunov, première locomotive russe par les frères Cherepanov, une turbine à eau de I. Safonov, acier de qualité de P. Obukhov. Les sources sur les découvertes de fossiles: les émeraudes, l'or alluvionnaire à l’Oural, les minerais les plus riches dans les montagnes de Blagodat et Kachkanar.</vt:lpstr>
      <vt:lpstr>Les documents de l'usine lapidaire d'Ekaterinbourg, dont les maîtres ont créé des œuvres taillées de pierre, célèbres dans le monde entier. Dessins et croquis de chefs-d'œuvre taillés de pierre qui ornent maintenant les salles de l'Ermitage et d'autres musées, les intérieurs de monuments célèbres de l'architecture russe (église du Saint-Sauveur-sur-le-Sang-Versé à Saint-Pétersbourg, etc.).</vt:lpstr>
      <vt:lpstr>Notre collection de documents cartographiques représente exhaustivement le développement de la géodésie et de la cartographie en Russie aux XVIIIe et XIXe siècles. Cette collection est composée de cartes et plans manuscrits, plans de construction et de reconstruction d'usines, mines, mines, dessins techniques de machines et d’équipements d'usine.</vt:lpstr>
      <vt:lpstr>Les archives régionales de Sverdlovsk conservent également une collection de documents du diocèse d’Ekaterinbourg, des registres d’églises, une source d’information généalogique et celle de l’histoire des villes et des localités.</vt:lpstr>
      <vt:lpstr>Les archives offrent aux personnes morales et physiques un large éventail de services:</vt:lpstr>
      <vt:lpstr>Ouverture de l'exposition internationale «Demidovs à l'Oural»  (2018)</vt:lpstr>
      <vt:lpstr>L’exposition des documents d'archives consacrée aux Demidov (2018) -1</vt:lpstr>
      <vt:lpstr>L’exposition de documents d'archives consacrée aux Demidov (2018) -2</vt:lpstr>
      <vt:lpstr>Lors de la mission aux  Archives nationales de France (2018)</vt:lpstr>
      <vt:lpstr>Documents en français, conservés dans les archives nationales  de la région de Sverdlovsk</vt:lpstr>
      <vt:lpstr>Fonds № 140 : « Clerc Onésime Egorovitch, professeur de français, secrétaire et président de la Société ouralienne d’amateurs des sciences naturelles (SOASN)» (25.02.1845-1920)</vt:lpstr>
      <vt:lpstr>Слайд 20</vt:lpstr>
      <vt:lpstr>Documents en français: </vt:lpstr>
      <vt:lpstr>Documents en français: </vt:lpstr>
      <vt:lpstr>Libretto pour opera S-I Hertz «la Reine det Elfes». Traduction de O.V. Clerc en anglais  et français (2 brochures). Imprimées à Ekaterinbourg, la typographie de A. Veltz, 1909.</vt:lpstr>
      <vt:lpstr>Lettres de [Claudon - Faccio] en français;</vt:lpstr>
      <vt:lpstr>Fonds № 101 : « Société ouralienne d’amateurs de sciences naturelles (SOASN),  ville d’ Ekaterinbourg du gouvernement de Perm, (1870-1918)»</vt:lpstr>
      <vt:lpstr>Documents en français: </vt:lpstr>
      <vt:lpstr>Correspondance avec des institutions et des personnes à l'étranger  / en français et allemand/</vt:lpstr>
      <vt:lpstr>Fonds № 128 : « Dmitri Pavlovich Solomirski,  propriétaire des usines de Sysserte (1841-1916)» </vt:lpstr>
      <vt:lpstr>Слайд 29</vt:lpstr>
      <vt:lpstr>Слайд 30</vt:lpstr>
      <vt:lpstr>Слайд 31</vt:lpstr>
      <vt:lpstr>Fonds № 102: «Demidoff,  propriétaires d'usines», (1702-1918)</vt:lpstr>
      <vt:lpstr>Documents du fonds Demidoff en français: </vt:lpstr>
      <vt:lpstr>Lettres de Napoléon III à Demidoff</vt:lpstr>
      <vt:lpstr>Recueil de chansons en français / tome premier, précieux pour l’histoire de la France /</vt:lpstr>
      <vt:lpstr>Fonds № 643 : «Société par actions des usines de Nijni Taguil et de Lounevsk t des héritiers de P.P. Demidoff  (1702-1918гг.)» </vt:lpstr>
      <vt:lpstr>Documents du fonds № 643 en français: </vt:lpstr>
      <vt:lpstr>Слайд 38</vt:lpstr>
      <vt:lpstr>Fonds № 64: Une collection de plans, cartes, levés topographiques des régions montagneuses de l'Oural, réalisée par les topographes français Alori et Bergier et le Corps de topographes militaires</vt:lpstr>
      <vt:lpstr>Un fragment du plan d'Ekaterinbourg (numéro  de quartier 5),  fabriqué en 1856 par des ingénieurs français topographes   Berjier et Alori. </vt:lpstr>
      <vt:lpstr>ARCHIVES REGIONALES DE SVERDLOVSK est bien plus qu’un lieu de conservation de la mémoire historique de sa region, elle répond activement aux demandes changeantes de la société civile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Иванова ИВ</cp:lastModifiedBy>
  <cp:revision>523</cp:revision>
  <dcterms:modified xsi:type="dcterms:W3CDTF">2019-05-29T06:40:46Z</dcterms:modified>
</cp:coreProperties>
</file>