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307" r:id="rId3"/>
    <p:sldId id="308" r:id="rId4"/>
    <p:sldId id="309" r:id="rId5"/>
    <p:sldId id="310" r:id="rId6"/>
    <p:sldId id="296" r:id="rId7"/>
    <p:sldId id="298" r:id="rId8"/>
    <p:sldId id="265" r:id="rId9"/>
    <p:sldId id="311" r:id="rId10"/>
    <p:sldId id="266" r:id="rId11"/>
    <p:sldId id="306" r:id="rId12"/>
    <p:sldId id="268" r:id="rId13"/>
    <p:sldId id="278" r:id="rId14"/>
    <p:sldId id="270" r:id="rId15"/>
    <p:sldId id="269" r:id="rId16"/>
    <p:sldId id="295" r:id="rId17"/>
    <p:sldId id="271" r:id="rId18"/>
    <p:sldId id="303" r:id="rId19"/>
    <p:sldId id="304" r:id="rId20"/>
    <p:sldId id="272" r:id="rId21"/>
    <p:sldId id="274" r:id="rId22"/>
    <p:sldId id="279" r:id="rId23"/>
    <p:sldId id="305" r:id="rId24"/>
    <p:sldId id="280" r:id="rId25"/>
    <p:sldId id="281" r:id="rId26"/>
    <p:sldId id="289" r:id="rId27"/>
    <p:sldId id="282" r:id="rId28"/>
    <p:sldId id="300" r:id="rId29"/>
    <p:sldId id="301" r:id="rId30"/>
  </p:sldIdLst>
  <p:sldSz cx="12192000" cy="9144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364" autoAdjust="0"/>
  </p:normalViewPr>
  <p:slideViewPr>
    <p:cSldViewPr>
      <p:cViewPr varScale="1">
        <p:scale>
          <a:sx n="82" d="100"/>
          <a:sy n="82" d="100"/>
        </p:scale>
        <p:origin x="1608" y="102"/>
      </p:cViewPr>
      <p:guideLst>
        <p:guide orient="horz" pos="288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27769-115C-4D54-9C3D-C9247B4ECA3F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5B6FD-C56C-4E65-98CF-BC2DE4446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981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3556000" y="0"/>
            <a:ext cx="8636000" cy="9144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20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101600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62560" tIns="81280" rIns="162560" bIns="81280" anchor="t" compatLnSpc="1"/>
          <a:lstStyle/>
          <a:p>
            <a:endParaRPr kumimoji="0" lang="en-US" sz="320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489157" y="711200"/>
            <a:ext cx="6807200" cy="3824224"/>
          </a:xfrm>
        </p:spPr>
        <p:txBody>
          <a:bodyPr lIns="45720" tIns="0" rIns="45720">
            <a:noAutofit/>
          </a:bodyPr>
          <a:lstStyle>
            <a:lvl1pPr algn="r">
              <a:defRPr sz="7467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4472588" y="4719820"/>
            <a:ext cx="6819705" cy="1468331"/>
          </a:xfrm>
        </p:spPr>
        <p:txBody>
          <a:bodyPr lIns="45720" tIns="0" rIns="45720" bIns="0"/>
          <a:lstStyle>
            <a:lvl1pPr marL="0" indent="0" algn="r">
              <a:buNone/>
              <a:defRPr sz="3911">
                <a:solidFill>
                  <a:srgbClr val="FFFFFF"/>
                </a:solidFill>
                <a:effectLst/>
              </a:defRPr>
            </a:lvl1pPr>
            <a:lvl2pPr marL="812821" indent="0" algn="ctr">
              <a:buNone/>
            </a:lvl2pPr>
            <a:lvl3pPr marL="1625640" indent="0" algn="ctr">
              <a:buNone/>
            </a:lvl3pPr>
            <a:lvl4pPr marL="2438461" indent="0" algn="ctr">
              <a:buNone/>
            </a:lvl4pPr>
            <a:lvl5pPr marL="3251282" indent="0" algn="ctr">
              <a:buNone/>
            </a:lvl5pPr>
            <a:lvl6pPr marL="4064102" indent="0" algn="ctr">
              <a:buNone/>
            </a:lvl6pPr>
            <a:lvl7pPr marL="4876921" indent="0" algn="ctr">
              <a:buNone/>
            </a:lvl7pPr>
            <a:lvl8pPr marL="5689742" indent="0" algn="ctr">
              <a:buNone/>
            </a:lvl8pPr>
            <a:lvl9pPr marL="6502563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7828299" y="8743928"/>
            <a:ext cx="2669952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759200" y="8743928"/>
            <a:ext cx="3903630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507845" y="8741664"/>
            <a:ext cx="784448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366611"/>
            <a:ext cx="2032000" cy="7802033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66193"/>
            <a:ext cx="80264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657088" y="8743928"/>
            <a:ext cx="2669952" cy="302536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8741664"/>
            <a:ext cx="4876800" cy="3048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39328" y="8737600"/>
            <a:ext cx="784448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3762450"/>
            <a:ext cx="8340651" cy="1816100"/>
          </a:xfrm>
        </p:spPr>
        <p:txBody>
          <a:bodyPr tIns="0" anchor="t"/>
          <a:lstStyle>
            <a:lvl1pPr algn="r">
              <a:buNone/>
              <a:defRPr sz="7467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400" y="2540004"/>
            <a:ext cx="8340651" cy="991343"/>
          </a:xfrm>
        </p:spPr>
        <p:txBody>
          <a:bodyPr anchor="b"/>
          <a:lstStyle>
            <a:lvl1pPr marL="0" indent="0" algn="r">
              <a:buNone/>
              <a:defRPr sz="3556">
                <a:solidFill>
                  <a:schemeClr val="tx1"/>
                </a:solidFill>
                <a:effectLst/>
              </a:defRPr>
            </a:lvl1pPr>
            <a:lvl2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98985" y="8742413"/>
            <a:ext cx="2669952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13812" y="8742413"/>
            <a:ext cx="38608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78603" y="8740149"/>
            <a:ext cx="784448" cy="3048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6720"/>
            <a:ext cx="9656064" cy="1524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2133604"/>
            <a:ext cx="4693920" cy="6034617"/>
          </a:xfrm>
        </p:spPr>
        <p:txBody>
          <a:bodyPr anchor="t"/>
          <a:lstStyle>
            <a:lvl1pPr>
              <a:defRPr sz="4978"/>
            </a:lvl1pPr>
            <a:lvl2pPr>
              <a:defRPr sz="4267"/>
            </a:lvl2pPr>
            <a:lvl3pPr>
              <a:defRPr sz="3556"/>
            </a:lvl3pPr>
            <a:lvl4pPr>
              <a:defRPr sz="3200"/>
            </a:lvl4pPr>
            <a:lvl5pPr>
              <a:defRPr sz="32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1744" y="2133604"/>
            <a:ext cx="4693920" cy="6034617"/>
          </a:xfrm>
        </p:spPr>
        <p:txBody>
          <a:bodyPr anchor="t"/>
          <a:lstStyle>
            <a:lvl1pPr>
              <a:defRPr sz="4978"/>
            </a:lvl1pPr>
            <a:lvl2pPr>
              <a:defRPr sz="4267"/>
            </a:lvl2pPr>
            <a:lvl3pPr>
              <a:defRPr sz="3556"/>
            </a:lvl3pPr>
            <a:lvl4pPr>
              <a:defRPr sz="3200"/>
            </a:lvl4pPr>
            <a:lvl5pPr>
              <a:defRPr sz="32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6720"/>
            <a:ext cx="9656064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7823200"/>
            <a:ext cx="469392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3200" b="1">
                <a:solidFill>
                  <a:schemeClr val="tx2"/>
                </a:solidFill>
                <a:effectLst/>
              </a:defRPr>
            </a:lvl1pPr>
            <a:lvl2pPr>
              <a:buNone/>
              <a:defRPr sz="3556" b="1"/>
            </a:lvl2pPr>
            <a:lvl3pPr>
              <a:buNone/>
              <a:defRPr sz="3200" b="1"/>
            </a:lvl3pPr>
            <a:lvl4pPr>
              <a:buNone/>
              <a:defRPr sz="2844" b="1"/>
            </a:lvl4pPr>
            <a:lvl5pPr>
              <a:buNone/>
              <a:defRPr sz="2844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71744" y="7823200"/>
            <a:ext cx="469392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3200" b="1">
                <a:solidFill>
                  <a:schemeClr val="tx2"/>
                </a:solidFill>
                <a:effectLst/>
              </a:defRPr>
            </a:lvl1pPr>
            <a:lvl2pPr>
              <a:buNone/>
              <a:defRPr sz="3556" b="1"/>
            </a:lvl2pPr>
            <a:lvl3pPr>
              <a:buNone/>
              <a:defRPr sz="3200" b="1"/>
            </a:lvl3pPr>
            <a:lvl4pPr>
              <a:buNone/>
              <a:defRPr sz="2844" b="1"/>
            </a:lvl4pPr>
            <a:lvl5pPr>
              <a:buNone/>
              <a:defRPr sz="2844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282453"/>
            <a:ext cx="4693920" cy="5486400"/>
          </a:xfrm>
        </p:spPr>
        <p:txBody>
          <a:bodyPr/>
          <a:lstStyle>
            <a:lvl1pPr>
              <a:defRPr sz="4267"/>
            </a:lvl1pPr>
            <a:lvl2pPr>
              <a:defRPr sz="3556"/>
            </a:lvl2pPr>
            <a:lvl3pPr>
              <a:defRPr sz="3200"/>
            </a:lvl3pPr>
            <a:lvl4pPr>
              <a:defRPr sz="2844"/>
            </a:lvl4pPr>
            <a:lvl5pPr>
              <a:defRPr sz="2844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71744" y="2282453"/>
            <a:ext cx="4693920" cy="5486400"/>
          </a:xfrm>
        </p:spPr>
        <p:txBody>
          <a:bodyPr/>
          <a:lstStyle>
            <a:lvl1pPr>
              <a:defRPr sz="4267"/>
            </a:lvl1pPr>
            <a:lvl2pPr>
              <a:defRPr sz="3556"/>
            </a:lvl2pPr>
            <a:lvl3pPr>
              <a:defRPr sz="3200"/>
            </a:lvl3pPr>
            <a:lvl4pPr>
              <a:defRPr sz="2844"/>
            </a:lvl4pPr>
            <a:lvl5pPr>
              <a:defRPr sz="2844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6720"/>
            <a:ext cx="9656064" cy="1524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863840" cy="1564640"/>
          </a:xfrm>
        </p:spPr>
        <p:txBody>
          <a:bodyPr wrap="square" anchor="b"/>
          <a:lstStyle>
            <a:lvl1pPr algn="l">
              <a:buNone/>
              <a:defRPr lang="en-US" sz="4267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996558"/>
            <a:ext cx="786384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89"/>
            </a:lvl1pPr>
            <a:lvl2pPr>
              <a:buNone/>
              <a:defRPr sz="2133"/>
            </a:lvl2pPr>
            <a:lvl3pPr>
              <a:buNone/>
              <a:defRPr sz="1778"/>
            </a:lvl3pPr>
            <a:lvl4pPr>
              <a:buNone/>
              <a:defRPr sz="1600"/>
            </a:lvl4pPr>
            <a:lvl5pPr>
              <a:buNone/>
              <a:defRPr sz="16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844803"/>
            <a:ext cx="9652000" cy="5829003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797295" y="1339561"/>
            <a:ext cx="5759369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320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795611" y="1331759"/>
            <a:ext cx="5759369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32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465" y="1524000"/>
            <a:ext cx="4572000" cy="2743200"/>
          </a:xfrm>
        </p:spPr>
        <p:txBody>
          <a:bodyPr vert="horz" anchor="b"/>
          <a:lstStyle>
            <a:lvl1pPr algn="l">
              <a:buNone/>
              <a:defRPr sz="5333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85465" y="4378179"/>
            <a:ext cx="457200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89" baseline="0">
                <a:solidFill>
                  <a:schemeClr val="tx1"/>
                </a:solidFill>
              </a:defRPr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884910" y="1388003"/>
            <a:ext cx="560832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5689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10871200" y="0"/>
            <a:ext cx="1320800" cy="9144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20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426720"/>
            <a:ext cx="965200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609600" y="2145888"/>
            <a:ext cx="9652000" cy="6461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5661248" y="8743928"/>
            <a:ext cx="2669952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778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609600" y="8743928"/>
            <a:ext cx="48768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778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8335264" y="8741664"/>
            <a:ext cx="784448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956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6756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487691" indent="-487691" algn="l" rtl="0" eaLnBrk="1" latinLnBrk="0" hangingPunct="1">
        <a:spcBef>
          <a:spcPts val="1067"/>
        </a:spcBef>
        <a:buClr>
          <a:schemeClr val="tx2"/>
        </a:buClr>
        <a:buSzPct val="73000"/>
        <a:buFont typeface="Wingdings 2"/>
        <a:buChar char=""/>
        <a:defRPr kumimoji="0" sz="4622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926616" indent="-406410" algn="l" rtl="0" eaLnBrk="1" latinLnBrk="0" hangingPunct="1">
        <a:spcBef>
          <a:spcPts val="889"/>
        </a:spcBef>
        <a:buClr>
          <a:schemeClr val="accent4"/>
        </a:buClr>
        <a:buSzPct val="80000"/>
        <a:buFont typeface="Wingdings 2"/>
        <a:buChar char=""/>
        <a:defRPr kumimoji="0" sz="4089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1349283" indent="-406410" algn="l" rtl="0" eaLnBrk="1" latinLnBrk="0" hangingPunct="1">
        <a:spcBef>
          <a:spcPts val="711"/>
        </a:spcBef>
        <a:buClr>
          <a:schemeClr val="accent4"/>
        </a:buClr>
        <a:buSzPct val="60000"/>
        <a:buFont typeface="Wingdings"/>
        <a:buChar char=""/>
        <a:defRPr kumimoji="0"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1788204" indent="-40641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3556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2275897" indent="-406410" algn="l" rtl="0" eaLnBrk="1" latinLnBrk="0" hangingPunct="1">
        <a:spcBef>
          <a:spcPts val="711"/>
        </a:spcBef>
        <a:buClr>
          <a:schemeClr val="accent4"/>
        </a:buClr>
        <a:buSzPct val="70000"/>
        <a:buFont typeface="Wingdings"/>
        <a:buChar char="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617282" indent="-325128" algn="l" rtl="0" eaLnBrk="1" latinLnBrk="0" hangingPunct="1">
        <a:spcBef>
          <a:spcPts val="711"/>
        </a:spcBef>
        <a:buClr>
          <a:schemeClr val="accent4"/>
        </a:buClr>
        <a:buSzPct val="80000"/>
        <a:buFont typeface="Wingdings 2"/>
        <a:buChar char=""/>
        <a:defRPr kumimoji="0" sz="32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2974923" indent="-325128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2844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83794" indent="-325128" algn="l" rtl="0" eaLnBrk="1" latinLnBrk="0" hangingPunct="1">
        <a:spcBef>
          <a:spcPts val="533"/>
        </a:spcBef>
        <a:buClr>
          <a:schemeClr val="accent4"/>
        </a:buClr>
        <a:buSzPct val="100000"/>
        <a:buChar char="•"/>
        <a:defRPr kumimoji="0" sz="2844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3657692" indent="-325128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2489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81282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40641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87692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56897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65025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type="subTitle" idx="1"/>
          </p:nvPr>
        </p:nvSpPr>
        <p:spPr>
          <a:xfrm>
            <a:off x="1904973" y="1650983"/>
            <a:ext cx="9387323" cy="4577202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СОСТАВЛЕНИЯ </a:t>
            </a:r>
            <a:r>
              <a:rPr lang="ru-RU" sz="6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ОПИСЕЙ ДЕЛ ПО ЛИЧНОМУ СОСТАВУ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043608"/>
            <a:ext cx="9652000" cy="756404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Годовой раздел сводной описи дел по личному составу составляется по установленной форме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(Приложение № 15 Правил)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531840"/>
              </p:ext>
            </p:extLst>
          </p:nvPr>
        </p:nvGraphicFramePr>
        <p:xfrm>
          <a:off x="263352" y="179512"/>
          <a:ext cx="11593288" cy="23762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05252">
                  <a:extLst>
                    <a:ext uri="{9D8B030D-6E8A-4147-A177-3AD203B41FA5}">
                      <a16:colId xmlns:a16="http://schemas.microsoft.com/office/drawing/2014/main" val="1601459135"/>
                    </a:ext>
                  </a:extLst>
                </a:gridCol>
                <a:gridCol w="5988036">
                  <a:extLst>
                    <a:ext uri="{9D8B030D-6E8A-4147-A177-3AD203B41FA5}">
                      <a16:colId xmlns:a16="http://schemas.microsoft.com/office/drawing/2014/main" val="3704776175"/>
                    </a:ext>
                  </a:extLst>
                </a:gridCol>
              </a:tblGrid>
              <a:tr h="2052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Государственное казенное учреждение Свердловской 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«Центр </a:t>
                      </a: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написания описей»</a:t>
                      </a:r>
                      <a:endParaRPr lang="ru-RU" sz="2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УТВЕРЖДАЮ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ГКУСО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«Центр </a:t>
                      </a: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написания описей»</a:t>
                      </a:r>
                      <a:endParaRPr lang="ru-RU" sz="2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____________________О.О.</a:t>
                      </a:r>
                      <a:r>
                        <a:rPr lang="ru-RU" sz="2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Орлова</a:t>
                      </a: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________________________2020 </a:t>
                      </a:r>
                      <a:r>
                        <a:rPr lang="ru-RU" sz="2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2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856159"/>
                  </a:ext>
                </a:extLst>
              </a:tr>
              <a:tr h="323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ru-RU" sz="1200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ru-RU" sz="1200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786381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-31576" y="3059832"/>
            <a:ext cx="68476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33350" algn="l"/>
              </a:tabLs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Фонд № </a:t>
            </a:r>
          </a:p>
          <a:p>
            <a:pPr>
              <a:spcAft>
                <a:spcPts val="0"/>
              </a:spcAft>
              <a:tabLst>
                <a:tab pos="133350" algn="l"/>
              </a:tabLs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Опись № 2 – л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3350" algn="l"/>
              </a:tabLs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 по личному составу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  <a:tabLst>
                <a:tab pos="133350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(личные дела уволенных)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3350" algn="l"/>
              </a:tabLs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745651"/>
              </p:ext>
            </p:extLst>
          </p:nvPr>
        </p:nvGraphicFramePr>
        <p:xfrm>
          <a:off x="0" y="5650332"/>
          <a:ext cx="12000656" cy="264977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48875">
                  <a:extLst>
                    <a:ext uri="{9D8B030D-6E8A-4147-A177-3AD203B41FA5}">
                      <a16:colId xmlns:a16="http://schemas.microsoft.com/office/drawing/2014/main" val="3476830115"/>
                    </a:ext>
                  </a:extLst>
                </a:gridCol>
                <a:gridCol w="1545130">
                  <a:extLst>
                    <a:ext uri="{9D8B030D-6E8A-4147-A177-3AD203B41FA5}">
                      <a16:colId xmlns:a16="http://schemas.microsoft.com/office/drawing/2014/main" val="3409302184"/>
                    </a:ext>
                  </a:extLst>
                </a:gridCol>
                <a:gridCol w="3440430">
                  <a:extLst>
                    <a:ext uri="{9D8B030D-6E8A-4147-A177-3AD203B41FA5}">
                      <a16:colId xmlns:a16="http://schemas.microsoft.com/office/drawing/2014/main" val="2489399625"/>
                    </a:ext>
                  </a:extLst>
                </a:gridCol>
                <a:gridCol w="2617593">
                  <a:extLst>
                    <a:ext uri="{9D8B030D-6E8A-4147-A177-3AD203B41FA5}">
                      <a16:colId xmlns:a16="http://schemas.microsoft.com/office/drawing/2014/main" val="3185866154"/>
                    </a:ext>
                  </a:extLst>
                </a:gridCol>
                <a:gridCol w="982321">
                  <a:extLst>
                    <a:ext uri="{9D8B030D-6E8A-4147-A177-3AD203B41FA5}">
                      <a16:colId xmlns:a16="http://schemas.microsoft.com/office/drawing/2014/main" val="2587482012"/>
                    </a:ext>
                  </a:extLst>
                </a:gridCol>
                <a:gridCol w="1317464">
                  <a:extLst>
                    <a:ext uri="{9D8B030D-6E8A-4147-A177-3AD203B41FA5}">
                      <a16:colId xmlns:a16="http://schemas.microsoft.com/office/drawing/2014/main" val="1638158821"/>
                    </a:ext>
                  </a:extLst>
                </a:gridCol>
                <a:gridCol w="1348843">
                  <a:extLst>
                    <a:ext uri="{9D8B030D-6E8A-4147-A177-3AD203B41FA5}">
                      <a16:colId xmlns:a16="http://schemas.microsoft.com/office/drawing/2014/main" val="157294805"/>
                    </a:ext>
                  </a:extLst>
                </a:gridCol>
              </a:tblGrid>
              <a:tr h="1987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дела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Заголовок дела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Крайние даты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хранения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листов 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чание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937024"/>
                  </a:ext>
                </a:extLst>
              </a:tr>
              <a:tr h="662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654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654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426720"/>
            <a:ext cx="10814992" cy="54488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Графа 1. Порядковый номер по счету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09600" y="971600"/>
            <a:ext cx="11103024" cy="763604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Каждое дело вносится в опись под самостоятельным порядковым номером;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нумерации дел в описи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валовой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несколько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ГРАФА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ИНДЕКС ДЕЛА</a:t>
            </a:r>
          </a:p>
          <a:p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Индексы дел вносятся в опись в соответствии с систематизацией, закрепленной в номенклатуре дел</a:t>
            </a:r>
          </a:p>
          <a:p>
            <a:pPr marL="0" indent="0">
              <a:buNone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51520"/>
            <a:ext cx="10238928" cy="64807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Графа 3. Заголовок дела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63352" y="1115616"/>
            <a:ext cx="11665295" cy="78488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Перед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внесением заголовков дел в описи проверяется правильность формирования и оформлении дел. При просмотре дел в этих целях проверяется: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соответствие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заголовка дела содержанию документов в деле;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правильность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оформления и группировки документов, включенных в дело;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подшивки (переплета) дела;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правильность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оформления обложки дела и нумерации листов в нем;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заверительной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надписи дела.</a:t>
            </a:r>
          </a:p>
          <a:p>
            <a:pPr marL="0" indent="0" algn="ctr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Имеющиеся нарушения правил формирования дел должны быть устранены до составления описей на эти дела.</a:t>
            </a:r>
          </a:p>
          <a:p>
            <a:endParaRPr lang="ru-RU" sz="3200" dirty="0" smtClean="0"/>
          </a:p>
          <a:p>
            <a:endParaRPr lang="ru-RU" sz="32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4294967295"/>
          </p:nvPr>
        </p:nvSpPr>
        <p:spPr>
          <a:xfrm flipH="1">
            <a:off x="7837312" y="10075334"/>
            <a:ext cx="4354688" cy="889001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6720"/>
            <a:ext cx="11103024" cy="83291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заголовков дел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1547664"/>
            <a:ext cx="10959008" cy="6620557"/>
          </a:xfrm>
        </p:spPr>
        <p:txBody>
          <a:bodyPr>
            <a:normAutofit fontScale="77500" lnSpcReduction="2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Приказы     № 1-123 директора Учреждения по личному составу за  январь – июнь 2020 года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Приказы №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124-230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директора Учреждения по личному составу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  июль – декабрь 2020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Индивидуальные должностные инструкции работников Учреждения, утвержденные за февраль-ноябрь 2020 года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Годовые расчетные ведомости Учреждения по уплаченным страховым взносам в Фонд социального страхования за 2020 год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Личные карточки работников Учреждения, уволенных в 2020 году. 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Б - Ю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09600" y="539552"/>
            <a:ext cx="11103024" cy="806809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6045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Заголовки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дел в годовом разделе сводной описи дел по личному составу систематизируются по номинальному признаку с учетом следующей последовательности:</a:t>
            </a:r>
          </a:p>
          <a:p>
            <a:pPr algn="just"/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приказы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(распоряжения) по личному составу;</a:t>
            </a:r>
          </a:p>
          <a:p>
            <a:pPr algn="just"/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списки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личного состава;</a:t>
            </a:r>
          </a:p>
          <a:p>
            <a:pPr algn="just"/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карточки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по учету личного состава (при отсутствии отдельной описи личных дел);</a:t>
            </a:r>
          </a:p>
          <a:p>
            <a:pPr algn="just"/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личные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дела (при отсутствии отдельной описи личных дел);</a:t>
            </a:r>
          </a:p>
          <a:p>
            <a:pPr algn="just"/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лицевые счета (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расчетные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ведомости)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рабочих и служащих по заработной плате (при отсутствии отдельной описи личных дел);</a:t>
            </a:r>
          </a:p>
          <a:p>
            <a:pPr algn="just"/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 невостребованные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трудовые книжки (при отсутствии отдельной описи);</a:t>
            </a:r>
          </a:p>
          <a:p>
            <a:endParaRPr lang="ru-RU" sz="6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611560"/>
            <a:ext cx="10238928" cy="755666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Лицевые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счета по начислению заработной платы работникам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Управления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январь – апрель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 года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Лицевые счета по начислению заработной платы работникам Управления 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май-декабрь 2020 года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карточки  работников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учреждения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ф. Т-2)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(А-И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Личные карточки  работников учреждения(К-П)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97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6720"/>
            <a:ext cx="9652000" cy="832912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Графа 4.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368" y="1403648"/>
            <a:ext cx="10513168" cy="7204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Степень полноты датировки зависит от характера документов. Полная дата (число, месяц, год), как правило, указывается при описании   приказов . Начальной датой дела является дата составления (регистрации) самого раннего документа дела, конечной  - дата составления (регистрации) самого позднего документа.  В карточках указывается год увольнения, в расчетных ведомостях и лицевых счетах – месяц, год.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6720"/>
            <a:ext cx="9652000" cy="688896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 дела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259632"/>
            <a:ext cx="10238928" cy="734801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	Датой личного дела являются даты подписания </a:t>
            </a:r>
            <a:r>
              <a:rPr lang="ru-RU" b="1" u="sng" dirty="0" smtClean="0"/>
              <a:t>приказов</a:t>
            </a:r>
            <a:r>
              <a:rPr lang="ru-RU" dirty="0" smtClean="0"/>
              <a:t> о приеме и увольнении лица, на которое оно заведено – </a:t>
            </a:r>
          </a:p>
          <a:p>
            <a:pPr marL="0" indent="0" algn="ctr">
              <a:buNone/>
            </a:pPr>
            <a:r>
              <a:rPr lang="ru-RU" dirty="0" smtClean="0"/>
              <a:t>пункт 4.28 Правил 2015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989559"/>
              </p:ext>
            </p:extLst>
          </p:nvPr>
        </p:nvGraphicFramePr>
        <p:xfrm>
          <a:off x="609600" y="5148064"/>
          <a:ext cx="10238928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9464">
                  <a:extLst>
                    <a:ext uri="{9D8B030D-6E8A-4147-A177-3AD203B41FA5}">
                      <a16:colId xmlns:a16="http://schemas.microsoft.com/office/drawing/2014/main" val="1510933735"/>
                    </a:ext>
                  </a:extLst>
                </a:gridCol>
                <a:gridCol w="5119464">
                  <a:extLst>
                    <a:ext uri="{9D8B030D-6E8A-4147-A177-3AD203B41FA5}">
                      <a16:colId xmlns:a16="http://schemas.microsoft.com/office/drawing/2014/main" val="3491118957"/>
                    </a:ext>
                  </a:extLst>
                </a:gridCol>
              </a:tblGrid>
              <a:tr h="3744416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Личное дело. Иванова</a:t>
                      </a:r>
                    </a:p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Анастасия Владимировна</a:t>
                      </a:r>
                    </a:p>
                    <a:p>
                      <a:endParaRPr lang="ru-RU" sz="3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Личное дело. Казанцев </a:t>
                      </a:r>
                    </a:p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Станислав Сергеевич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июля 1984 г. – </a:t>
                      </a:r>
                    </a:p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 октября 2020 г. </a:t>
                      </a:r>
                    </a:p>
                    <a:p>
                      <a:endParaRPr lang="ru-RU" sz="3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ноября 2005 г. – </a:t>
                      </a:r>
                    </a:p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ноября 2020 г.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575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696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6720"/>
            <a:ext cx="9652000" cy="76090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Оформление томов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089543"/>
              </p:ext>
            </p:extLst>
          </p:nvPr>
        </p:nvGraphicFramePr>
        <p:xfrm>
          <a:off x="609600" y="1403350"/>
          <a:ext cx="9652000" cy="7388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0">
                  <a:extLst>
                    <a:ext uri="{9D8B030D-6E8A-4147-A177-3AD203B41FA5}">
                      <a16:colId xmlns:a16="http://schemas.microsoft.com/office/drawing/2014/main" val="1578928556"/>
                    </a:ext>
                  </a:extLst>
                </a:gridCol>
                <a:gridCol w="4826000">
                  <a:extLst>
                    <a:ext uri="{9D8B030D-6E8A-4147-A177-3AD203B41FA5}">
                      <a16:colId xmlns:a16="http://schemas.microsoft.com/office/drawing/2014/main" val="2367127670"/>
                    </a:ext>
                  </a:extLst>
                </a:gridCol>
              </a:tblGrid>
              <a:tr h="232835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Личное дело. 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Иванова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Анастасия Владимировна. Том 1</a:t>
                      </a:r>
                    </a:p>
                    <a:p>
                      <a:endParaRPr lang="ru-RU" sz="3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июля 1984 г. – 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 октября 2020 г. </a:t>
                      </a:r>
                    </a:p>
                    <a:p>
                      <a:endParaRPr lang="ru-RU" sz="3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565422"/>
                  </a:ext>
                </a:extLst>
              </a:tr>
              <a:tr h="232835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Личное дело. 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Иванова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Анастасия Владимировна. Том 2</a:t>
                      </a:r>
                    </a:p>
                    <a:p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июля 1984 г. – 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 октября 2020 г. </a:t>
                      </a:r>
                    </a:p>
                    <a:p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464345"/>
                  </a:ext>
                </a:extLst>
              </a:tr>
              <a:tr h="2328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Личное дело. 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Казанцев 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Станислав Сергеевич</a:t>
                      </a:r>
                    </a:p>
                    <a:p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ноября 2005 г. – 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ноября 2020 г.</a:t>
                      </a:r>
                    </a:p>
                    <a:p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823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20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6720"/>
            <a:ext cx="11103024" cy="832912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НОРМАТИВНО-МЕТОДИЧЕСКАЯ ОСНОВА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2" y="1475656"/>
            <a:ext cx="11665296" cy="7131992"/>
          </a:xfrm>
        </p:spPr>
        <p:txBody>
          <a:bodyPr>
            <a:normAutofit/>
          </a:bodyPr>
          <a:lstStyle/>
          <a:p>
            <a:pPr indent="-514350">
              <a:lnSpc>
                <a:spcPct val="80000"/>
              </a:lnSpc>
              <a:spcAft>
                <a:spcPct val="0"/>
              </a:spcAft>
              <a:buFont typeface="Wingdings" pitchFamily="2" charset="2"/>
              <a:buChar char="q"/>
              <a:defRPr/>
            </a:pPr>
            <a:r>
              <a:rPr lang="ru-RU" sz="4400" dirty="0"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</a:rPr>
              <a:t>Федеральный закон от 22 октября 2004 года </a:t>
            </a:r>
            <a:r>
              <a:rPr lang="ru-RU" sz="4400" dirty="0" smtClean="0"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</a:rPr>
              <a:t>№ </a:t>
            </a:r>
            <a:r>
              <a:rPr lang="ru-RU" sz="4400" dirty="0"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</a:rPr>
              <a:t>125-ФЗ  </a:t>
            </a:r>
            <a:r>
              <a:rPr lang="ru-RU" sz="4400" dirty="0" smtClean="0"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</a:rPr>
              <a:t>«</a:t>
            </a:r>
            <a:r>
              <a:rPr lang="ru-RU" sz="4400" dirty="0"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</a:rPr>
              <a:t>Об архивном деле в Российской Федерации»</a:t>
            </a:r>
            <a:r>
              <a:rPr lang="en-US" sz="4400" dirty="0"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</a:rPr>
              <a:t>;</a:t>
            </a:r>
            <a:r>
              <a:rPr lang="ru-RU" sz="4400" dirty="0"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</a:rPr>
              <a:t> </a:t>
            </a:r>
          </a:p>
          <a:p>
            <a:pPr indent="-514350">
              <a:lnSpc>
                <a:spcPct val="80000"/>
              </a:lnSpc>
              <a:spcAft>
                <a:spcPct val="0"/>
              </a:spcAft>
              <a:buFont typeface="Wingdings" pitchFamily="2" charset="2"/>
              <a:buChar char="q"/>
              <a:defRPr/>
            </a:pPr>
            <a:r>
              <a:rPr lang="ru-RU" sz="4400" dirty="0"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</a:rPr>
              <a:t>Федеральный закон от 02 марта 2016 года № 43-ФЗ </a:t>
            </a:r>
            <a:r>
              <a:rPr lang="ru-RU" sz="4400" dirty="0" smtClean="0"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</a:rPr>
              <a:t>«</a:t>
            </a:r>
            <a:r>
              <a:rPr lang="ru-RU" sz="4400" dirty="0"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</a:rPr>
              <a:t>О внесении изменений в Федеральный закон «</a:t>
            </a:r>
            <a:r>
              <a:rPr lang="ru-RU" sz="4400" dirty="0" smtClean="0"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</a:rPr>
              <a:t>Об архивном </a:t>
            </a:r>
            <a:r>
              <a:rPr lang="ru-RU" sz="4400" dirty="0"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</a:rPr>
              <a:t>деле в </a:t>
            </a:r>
            <a:r>
              <a:rPr lang="en-US" sz="4400" dirty="0"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</a:rPr>
              <a:t>Российской Федерации»</a:t>
            </a:r>
            <a:r>
              <a:rPr lang="en-US" sz="4400" dirty="0"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</a:rPr>
              <a:t>;</a:t>
            </a:r>
            <a:endParaRPr lang="ru-RU" sz="4400" dirty="0">
              <a:latin typeface="Times New Roman" panose="02020603050405020304" pitchFamily="18" charset="0"/>
              <a:ea typeface="Liberation Serif" pitchFamily="18" charset="0"/>
              <a:cs typeface="Times New Roman" panose="02020603050405020304" pitchFamily="18" charset="0"/>
            </a:endParaRPr>
          </a:p>
          <a:p>
            <a:pPr indent="-514350">
              <a:lnSpc>
                <a:spcPct val="80000"/>
              </a:lnSpc>
              <a:spcAft>
                <a:spcPct val="0"/>
              </a:spcAft>
              <a:buFont typeface="Wingdings" pitchFamily="2" charset="2"/>
              <a:buChar char="q"/>
              <a:defRPr/>
            </a:pPr>
            <a:r>
              <a:rPr lang="ru-RU" sz="4400" dirty="0"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</a:rPr>
              <a:t>Федеральный закон от 18 июня 2017 года № </a:t>
            </a:r>
            <a:r>
              <a:rPr lang="ru-RU" sz="4400" dirty="0" smtClean="0"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</a:rPr>
              <a:t>127-ФЗ «О </a:t>
            </a:r>
            <a:r>
              <a:rPr lang="ru-RU" sz="4400" dirty="0"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</a:rPr>
              <a:t>внесении изменений в </a:t>
            </a:r>
            <a:r>
              <a:rPr lang="ru-RU" sz="4400" dirty="0" smtClean="0"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</a:rPr>
              <a:t>отдельные законодательные акты </a:t>
            </a:r>
            <a:r>
              <a:rPr lang="ru-RU" sz="4400" dirty="0"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</a:rPr>
              <a:t>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1729830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6720"/>
            <a:ext cx="10310936" cy="9049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заполнения графы  «крайние даты»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191295"/>
              </p:ext>
            </p:extLst>
          </p:nvPr>
        </p:nvGraphicFramePr>
        <p:xfrm>
          <a:off x="719403" y="1755689"/>
          <a:ext cx="10993221" cy="6462228"/>
        </p:xfrm>
        <a:graphic>
          <a:graphicData uri="http://schemas.openxmlformats.org/drawingml/2006/table">
            <a:tbl>
              <a:tblPr/>
              <a:tblGrid>
                <a:gridCol w="5595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8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519">
                <a:tc>
                  <a:txBody>
                    <a:bodyPr/>
                    <a:lstStyle/>
                    <a:p>
                      <a:pPr marR="1212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latin typeface="Times New Roman"/>
                          <a:ea typeface="Times New Roman"/>
                        </a:rPr>
                        <a:t>Правильно</a:t>
                      </a:r>
                      <a:endParaRPr lang="ru-RU" sz="2100" b="1" dirty="0">
                        <a:latin typeface="Times New Roman"/>
                        <a:ea typeface="Times New Roman"/>
                      </a:endParaRPr>
                    </a:p>
                  </a:txBody>
                  <a:tcPr marL="119643" marR="119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12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>
                          <a:latin typeface="Times New Roman"/>
                          <a:ea typeface="Times New Roman"/>
                        </a:rPr>
                        <a:t>Неправильно</a:t>
                      </a:r>
                      <a:endParaRPr lang="ru-RU" sz="2100" b="1">
                        <a:latin typeface="Times New Roman"/>
                        <a:ea typeface="Times New Roman"/>
                      </a:endParaRPr>
                    </a:p>
                  </a:txBody>
                  <a:tcPr marL="119643" marR="119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7038">
                <a:tc>
                  <a:txBody>
                    <a:bodyPr/>
                    <a:lstStyle/>
                    <a:p>
                      <a:pPr marR="121285"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5 января </a:t>
                      </a:r>
                      <a:r>
                        <a:rPr lang="ru-RU" sz="2500" dirty="0" smtClean="0">
                          <a:latin typeface="Times New Roman"/>
                          <a:ea typeface="Times New Roman"/>
                        </a:rPr>
                        <a:t>2015 </a:t>
                      </a: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г. – 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  <a:p>
                      <a:pPr marR="121285"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28 июля </a:t>
                      </a:r>
                      <a:r>
                        <a:rPr lang="ru-RU" sz="2500" dirty="0" smtClean="0"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119643" marR="119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1285"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5 января  - 30 декабря </a:t>
                      </a:r>
                      <a:r>
                        <a:rPr lang="ru-RU" sz="2500" dirty="0" smtClean="0">
                          <a:latin typeface="Times New Roman"/>
                          <a:ea typeface="Times New Roman"/>
                        </a:rPr>
                        <a:t>2015 </a:t>
                      </a: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г.,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  <a:p>
                      <a:pPr marR="121285"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6 января – 28 июля </a:t>
                      </a:r>
                      <a:r>
                        <a:rPr lang="ru-RU" sz="2500" dirty="0" smtClean="0"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119643" marR="119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7038">
                <a:tc>
                  <a:txBody>
                    <a:bodyPr/>
                    <a:lstStyle/>
                    <a:p>
                      <a:pPr marR="121285"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5 января </a:t>
                      </a:r>
                      <a:r>
                        <a:rPr lang="ru-RU" sz="2500" dirty="0" smtClean="0">
                          <a:latin typeface="Times New Roman"/>
                          <a:ea typeface="Times New Roman"/>
                        </a:rPr>
                        <a:t>2015 </a:t>
                      </a: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г. – 28 июля </a:t>
                      </a:r>
                      <a:r>
                        <a:rPr lang="ru-RU" sz="2500" dirty="0" smtClean="0"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119643" marR="119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1285"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latin typeface="Times New Roman"/>
                          <a:ea typeface="Times New Roman"/>
                        </a:rPr>
                        <a:t>05.01.2015 </a:t>
                      </a: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2500" dirty="0" smtClean="0">
                          <a:latin typeface="Times New Roman"/>
                          <a:ea typeface="Times New Roman"/>
                        </a:rPr>
                        <a:t>28.07.2017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  <a:p>
                      <a:pPr marR="121285"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latin typeface="Times New Roman"/>
                          <a:ea typeface="Times New Roman"/>
                        </a:rPr>
                        <a:t>05/01/2015 </a:t>
                      </a: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2500" dirty="0" smtClean="0">
                          <a:latin typeface="Times New Roman"/>
                          <a:ea typeface="Times New Roman"/>
                        </a:rPr>
                        <a:t>28/07/2017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119643" marR="119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7038">
                <a:tc>
                  <a:txBody>
                    <a:bodyPr/>
                    <a:lstStyle/>
                    <a:p>
                      <a:pPr marR="121285"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5 января – 28 июля </a:t>
                      </a:r>
                      <a:r>
                        <a:rPr lang="ru-RU" sz="2500" dirty="0" smtClean="0"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119643" marR="119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1285"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5 января </a:t>
                      </a:r>
                      <a:r>
                        <a:rPr lang="ru-RU" sz="2500" b="1" dirty="0" smtClean="0"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2500" b="1" dirty="0"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. – 28 </a:t>
                      </a:r>
                      <a:r>
                        <a:rPr lang="ru-RU" sz="2500" dirty="0" smtClean="0">
                          <a:latin typeface="Times New Roman"/>
                          <a:ea typeface="Times New Roman"/>
                        </a:rPr>
                        <a:t>июля</a:t>
                      </a:r>
                      <a:r>
                        <a:rPr lang="ru-RU" sz="2500" baseline="0" dirty="0" smtClean="0">
                          <a:latin typeface="Times New Roman"/>
                          <a:ea typeface="Times New Roman"/>
                        </a:rPr>
                        <a:t> 2017</a:t>
                      </a:r>
                      <a:r>
                        <a:rPr lang="ru-RU" sz="25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119643" marR="119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519">
                <a:tc>
                  <a:txBody>
                    <a:bodyPr/>
                    <a:lstStyle/>
                    <a:p>
                      <a:pPr marR="121285"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5 января </a:t>
                      </a:r>
                      <a:r>
                        <a:rPr lang="ru-RU" sz="2500" dirty="0" smtClean="0"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119643" marR="119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1285"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latin typeface="Times New Roman"/>
                          <a:ea typeface="Times New Roman"/>
                        </a:rPr>
                        <a:t>05.01.2017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119643" marR="119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7038">
                <a:tc>
                  <a:txBody>
                    <a:bodyPr/>
                    <a:lstStyle/>
                    <a:p>
                      <a:pPr marR="121285"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2500" b="1" dirty="0"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119643" marR="119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1285"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latin typeface="Times New Roman"/>
                          <a:ea typeface="Times New Roman"/>
                        </a:rPr>
                        <a:t>2017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  <a:p>
                      <a:pPr marR="121285"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2500" b="1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119643" marR="119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77038">
                <a:tc>
                  <a:txBody>
                    <a:bodyPr/>
                    <a:lstStyle/>
                    <a:p>
                      <a:pPr marR="121285"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latin typeface="Times New Roman"/>
                          <a:ea typeface="Times New Roman"/>
                        </a:rPr>
                        <a:t>2015-2017 </a:t>
                      </a:r>
                      <a:r>
                        <a:rPr lang="ru-RU" sz="2500" b="1" dirty="0">
                          <a:latin typeface="Times New Roman"/>
                          <a:ea typeface="Times New Roman"/>
                        </a:rPr>
                        <a:t>гг.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119643" marR="119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1285"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latin typeface="Times New Roman"/>
                          <a:ea typeface="Times New Roman"/>
                        </a:rPr>
                        <a:t>2015-2017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  <a:p>
                      <a:pPr marR="121285"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latin typeface="Times New Roman"/>
                          <a:ea typeface="Times New Roman"/>
                        </a:rPr>
                        <a:t>2015 </a:t>
                      </a:r>
                      <a:r>
                        <a:rPr lang="ru-RU" sz="2500" dirty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2500" dirty="0" smtClean="0"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2500" b="1" dirty="0">
                          <a:latin typeface="Times New Roman"/>
                          <a:ea typeface="Times New Roman"/>
                        </a:rPr>
                        <a:t>годы</a:t>
                      </a:r>
                      <a:endParaRPr lang="ru-RU" sz="1800" dirty="0">
                        <a:latin typeface="Arial"/>
                        <a:ea typeface="Times New Roman"/>
                      </a:endParaRPr>
                    </a:p>
                  </a:txBody>
                  <a:tcPr marL="119643" marR="119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Графа 6. Количество листов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145888"/>
            <a:ext cx="10350942" cy="6461760"/>
          </a:xfrm>
        </p:spPr>
        <p:txBody>
          <a:bodyPr/>
          <a:lstStyle/>
          <a:p>
            <a:pPr algn="just"/>
            <a:r>
              <a:rPr lang="ru-RU" b="1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Количество листов в деле указывается на основании листа-заверителя к делу</a:t>
            </a:r>
          </a:p>
          <a:p>
            <a:r>
              <a:rPr lang="ru-RU" sz="4000" b="1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Примеры указания количества листов в деле</a:t>
            </a:r>
          </a:p>
          <a:p>
            <a:endParaRPr lang="ru-RU" b="1" dirty="0" smtClean="0"/>
          </a:p>
          <a:p>
            <a:endParaRPr lang="ru-RU" dirty="0"/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904607"/>
              </p:ext>
            </p:extLst>
          </p:nvPr>
        </p:nvGraphicFramePr>
        <p:xfrm>
          <a:off x="263352" y="5004048"/>
          <a:ext cx="10697190" cy="404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2" name="Документ" r:id="rId3" imgW="6229729" imgH="1197043" progId="Word.Document.12">
                  <p:embed/>
                </p:oleObj>
              </mc:Choice>
              <mc:Fallback>
                <p:oleObj name="Документ" r:id="rId3" imgW="6229729" imgH="1197043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52" y="5004048"/>
                        <a:ext cx="10697190" cy="404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755576"/>
            <a:ext cx="10310936" cy="7852072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конце описи делается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итоговая запись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которой цифрами и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прописью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указывается количество дел, числящихся по описи, первый и последний номера дел по описи, а также оговариваются особенности нумерации дел в описи (литерные и пропущенные номера).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6720"/>
            <a:ext cx="9652000" cy="76090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Оформление итоговой записи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31640"/>
            <a:ext cx="10310936" cy="756084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данную  опись   внесено    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(десять) 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дел, с №  309  по №  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318, 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 </a:t>
            </a:r>
          </a:p>
          <a:p>
            <a:pPr marL="0" indent="0">
              <a:buNone/>
            </a:pP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литерные номера – нет, </a:t>
            </a:r>
          </a:p>
          <a:p>
            <a:pPr marL="0" indent="0">
              <a:buNone/>
            </a:pP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пропущенные 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номера – нет.    					 </a:t>
            </a:r>
          </a:p>
          <a:p>
            <a:pPr marL="0" indent="0">
              <a:buNone/>
            </a:pP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Опись составил,</a:t>
            </a:r>
          </a:p>
          <a:p>
            <a:pPr marL="0" indent="0">
              <a:buNone/>
            </a:pP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1 разряда </a:t>
            </a:r>
          </a:p>
          <a:p>
            <a:pPr marL="0" indent="0">
              <a:buNone/>
            </a:pP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отдела 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А.В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Потапова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</a:p>
          <a:p>
            <a:pPr marL="0" indent="0">
              <a:buNone/>
            </a:pP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за архив,</a:t>
            </a:r>
          </a:p>
          <a:p>
            <a:pPr marL="0" indent="0">
              <a:buNone/>
            </a:pP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отдела	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Е.Ф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Никитина</a:t>
            </a:r>
            <a:endParaRPr lang="ru-RU" sz="7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                  </a:t>
            </a:r>
          </a:p>
          <a:p>
            <a:pPr marL="0" indent="0">
              <a:buNone/>
            </a:pP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СОГЛАСОВАНО</a:t>
            </a:r>
          </a:p>
          <a:p>
            <a:pPr marL="0" indent="0">
              <a:buNone/>
            </a:pP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ЭК Инспекции</a:t>
            </a:r>
          </a:p>
          <a:p>
            <a:pPr marL="0" indent="0">
              <a:buNone/>
            </a:pP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  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10.12.2017  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02/1</a:t>
            </a:r>
            <a:endParaRPr lang="ru-RU" sz="7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327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683568"/>
            <a:ext cx="10238928" cy="792408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годовому разделу описи составляется дополнение к предисловию - вносится количество дел в описи, особенности формирования дел.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необходимости к годовому разделу сводной описи дел или к законченной описи дел по личному составу составляются оглавления, указатели и списки сокращенных слов.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539552"/>
            <a:ext cx="10238928" cy="80680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Годовой раздел сводной описи дел по личному составу организации, передающей документы на государственное хранение, печатается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трех экземплярах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подписывается составителем, заверяется начальником отдела кадров (инспектором по кадрам) и представляется на рассмотрение  ЭК организации.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одобрения раздела  ЭК он подлежит согласованию с ЭПК соответствующего архивного учреждения и утверждению руководителем организации.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Полный подписанный экземпляр описи помещается в наблюдательное дело организации в государственный (муниципальный) архив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39552"/>
            <a:ext cx="9652000" cy="1411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документов по личному составу, подлежащих включению в описи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266591"/>
              </p:ext>
            </p:extLst>
          </p:nvPr>
        </p:nvGraphicFramePr>
        <p:xfrm>
          <a:off x="609600" y="2123728"/>
          <a:ext cx="10238927" cy="6419906"/>
        </p:xfrm>
        <a:graphic>
          <a:graphicData uri="http://schemas.openxmlformats.org/drawingml/2006/table">
            <a:tbl>
              <a:tblPr/>
              <a:tblGrid>
                <a:gridCol w="2150847">
                  <a:extLst>
                    <a:ext uri="{9D8B030D-6E8A-4147-A177-3AD203B41FA5}">
                      <a16:colId xmlns:a16="http://schemas.microsoft.com/office/drawing/2014/main" val="3942585554"/>
                    </a:ext>
                  </a:extLst>
                </a:gridCol>
                <a:gridCol w="5130666">
                  <a:extLst>
                    <a:ext uri="{9D8B030D-6E8A-4147-A177-3AD203B41FA5}">
                      <a16:colId xmlns:a16="http://schemas.microsoft.com/office/drawing/2014/main" val="1912664292"/>
                    </a:ext>
                  </a:extLst>
                </a:gridCol>
                <a:gridCol w="2957414">
                  <a:extLst>
                    <a:ext uri="{9D8B030D-6E8A-4147-A177-3AD203B41FA5}">
                      <a16:colId xmlns:a16="http://schemas.microsoft.com/office/drawing/2014/main" val="1732080642"/>
                    </a:ext>
                  </a:extLst>
                </a:gridCol>
              </a:tblGrid>
              <a:tr h="907778">
                <a:tc>
                  <a:txBody>
                    <a:bodyPr/>
                    <a:lstStyle/>
                    <a:p>
                      <a:pPr marL="0" indent="457200" algn="just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3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443</a:t>
                      </a:r>
                      <a:endParaRPr lang="ru-RU" sz="32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Должностные регламенты (инструкции) работников</a:t>
                      </a:r>
                      <a:endParaRPr lang="ru-RU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32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50/75 лет</a:t>
                      </a:r>
                      <a:endParaRPr lang="ru-RU" sz="3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095205"/>
                  </a:ext>
                </a:extLst>
              </a:tr>
              <a:tr h="5428925">
                <a:tc>
                  <a:txBody>
                    <a:bodyPr/>
                    <a:lstStyle/>
                    <a:p>
                      <a:pPr marL="0" indent="457200" algn="just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3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412</a:t>
                      </a:r>
                    </a:p>
                    <a:p>
                      <a:pPr marL="0" indent="457200" algn="just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32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295</a:t>
                      </a:r>
                      <a:endParaRPr lang="ru-RU" sz="32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 (сводные расчетные (расчетно-платежные) платежные ведомости и документы к ним, расчетные листы на выдачу заработной платы, пособий, гонораров, материальной помощи и других выплат) о получении заработной платы и других выплат</a:t>
                      </a:r>
                      <a:endParaRPr lang="ru-RU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лет (1)</a:t>
                      </a:r>
                    </a:p>
                    <a:p>
                      <a:pPr marL="0" indent="457200" algn="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2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 При отсутствии лицевых счетов - 50/75 лет</a:t>
                      </a:r>
                      <a:endParaRPr lang="ru-RU" sz="2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533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04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213626"/>
              </p:ext>
            </p:extLst>
          </p:nvPr>
        </p:nvGraphicFramePr>
        <p:xfrm>
          <a:off x="761965" y="467545"/>
          <a:ext cx="10158570" cy="8743245"/>
        </p:xfrm>
        <a:graphic>
          <a:graphicData uri="http://schemas.openxmlformats.org/drawingml/2006/table">
            <a:tbl>
              <a:tblPr/>
              <a:tblGrid>
                <a:gridCol w="1445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6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6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79171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Arial"/>
                        </a:rPr>
                        <a:t>696</a:t>
                      </a:r>
                    </a:p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485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1920" marR="121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Протоколы заседаний, постановления аттестационных, квалификационных, тарификационных комиссий; документы (протоколы счетных комиссий; бюллетени тайного голосования) к ним н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Arial"/>
                        </a:rPr>
                        <a:t>а предприятиях с тяжелыми, вредными и опасными условиями труда.</a:t>
                      </a:r>
                      <a:endParaRPr lang="ru-RU" sz="2800" dirty="0">
                        <a:latin typeface="Arial"/>
                        <a:ea typeface="Times New Roman"/>
                      </a:endParaRPr>
                    </a:p>
                  </a:txBody>
                  <a:tcPr marL="121920" marR="121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 b="1" strike="sngStrike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50 </a:t>
                      </a:r>
                      <a:r>
                        <a:rPr lang="ru-RU" sz="2800" b="1" strike="sngStrike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лет ЭПК</a:t>
                      </a:r>
                      <a:endParaRPr lang="ru-RU" sz="2800" b="1" strike="sngStrike" dirty="0">
                        <a:solidFill>
                          <a:srgbClr val="C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1920" marR="121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9096">
                <a:tc>
                  <a:txBody>
                    <a:bodyPr/>
                    <a:lstStyle/>
                    <a:p>
                      <a:pPr marL="0" indent="457200" algn="just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593</a:t>
                      </a:r>
                    </a:p>
                    <a:p>
                      <a:pPr marL="0" indent="457200" algn="just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400</a:t>
                      </a:r>
                      <a:endParaRPr lang="ru-RU" sz="2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741" marR="86741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Тарификационные </a:t>
                      </a:r>
                      <a:r>
                        <a:rPr lang="ru-RU" sz="2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списки (ведомости)</a:t>
                      </a:r>
                      <a:endParaRPr lang="ru-RU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741" marR="86741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2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лет </a:t>
                      </a:r>
                      <a:r>
                        <a:rPr lang="ru-RU" sz="2800" b="0" i="0" u="none" strike="sngStrike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ЭПК</a:t>
                      </a:r>
                      <a:r>
                        <a:rPr lang="ru-RU" sz="2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741" marR="86741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8189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Arial"/>
                        </a:rPr>
                        <a:t>905</a:t>
                      </a:r>
                    </a:p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624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1920" marR="121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Индивидуальные сведения о трудовом стаже, заработке (вознаграждении), доходе и начисленных страховых взносах застрахованного лица.</a:t>
                      </a:r>
                      <a:endParaRPr lang="ru-RU" sz="2800">
                        <a:latin typeface="Arial"/>
                        <a:ea typeface="Times New Roman"/>
                      </a:endParaRPr>
                    </a:p>
                  </a:txBody>
                  <a:tcPr marL="121920" marR="121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 b="1" strike="sngStrike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50 </a:t>
                      </a:r>
                      <a:r>
                        <a:rPr lang="ru-RU" sz="2800" b="1" strike="sngStrike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лет ЭПК</a:t>
                      </a:r>
                      <a:endParaRPr lang="ru-RU" sz="2800" b="1" strike="sngStrike" dirty="0">
                        <a:solidFill>
                          <a:srgbClr val="C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21920" marR="121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3528"/>
            <a:ext cx="10310936" cy="1152128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Примерный перечень систематизации документов в личном деле работника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475656"/>
            <a:ext cx="10310936" cy="713199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личный листок по учету кадров или анкета;</a:t>
            </a:r>
          </a:p>
          <a:p>
            <a:r>
              <a:rPr lang="ru-RU" dirty="0" smtClean="0"/>
              <a:t>дополнение </a:t>
            </a:r>
            <a:r>
              <a:rPr lang="ru-RU" dirty="0"/>
              <a:t>к личному листку по учету кадров;</a:t>
            </a:r>
          </a:p>
          <a:p>
            <a:r>
              <a:rPr lang="ru-RU" dirty="0" smtClean="0"/>
              <a:t>автобиография</a:t>
            </a:r>
            <a:r>
              <a:rPr lang="ru-RU" dirty="0"/>
              <a:t>;</a:t>
            </a:r>
          </a:p>
          <a:p>
            <a:r>
              <a:rPr lang="ru-RU" dirty="0" smtClean="0"/>
              <a:t>копии </a:t>
            </a:r>
            <a:r>
              <a:rPr lang="ru-RU" dirty="0"/>
              <a:t>документа об образовании;</a:t>
            </a:r>
          </a:p>
          <a:p>
            <a:r>
              <a:rPr lang="ru-RU" dirty="0" smtClean="0"/>
              <a:t>резюме</a:t>
            </a:r>
            <a:r>
              <a:rPr lang="ru-RU" dirty="0"/>
              <a:t>, характеристики, рекомендательные письма (при их наличии);</a:t>
            </a:r>
          </a:p>
          <a:p>
            <a:r>
              <a:rPr lang="ru-RU" dirty="0" smtClean="0"/>
              <a:t>заявление </a:t>
            </a:r>
            <a:r>
              <a:rPr lang="ru-RU" dirty="0"/>
              <a:t>о приеме на работу;</a:t>
            </a:r>
          </a:p>
          <a:p>
            <a:r>
              <a:rPr lang="ru-RU" dirty="0" smtClean="0"/>
              <a:t>трудовой </a:t>
            </a:r>
            <a:r>
              <a:rPr lang="ru-RU" dirty="0"/>
              <a:t>договор (экземпляр работодателя);</a:t>
            </a:r>
          </a:p>
          <a:p>
            <a:r>
              <a:rPr lang="ru-RU" dirty="0" smtClean="0"/>
              <a:t>выписка </a:t>
            </a:r>
            <a:r>
              <a:rPr lang="ru-RU" dirty="0"/>
              <a:t>из приказа (копия приказа) о приеме на работу;</a:t>
            </a:r>
          </a:p>
          <a:p>
            <a:r>
              <a:rPr lang="ru-RU" dirty="0" smtClean="0"/>
              <a:t>типовая </a:t>
            </a:r>
            <a:r>
              <a:rPr lang="ru-RU" dirty="0"/>
              <a:t>или индивидуальная должностная инструкция;</a:t>
            </a:r>
          </a:p>
          <a:p>
            <a:r>
              <a:rPr lang="ru-RU" dirty="0" smtClean="0"/>
              <a:t>договор </a:t>
            </a:r>
            <a:r>
              <a:rPr lang="ru-RU" dirty="0"/>
              <a:t>о материальной ответственности (для материально ответственных лиц);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2844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24" y="395536"/>
            <a:ext cx="9937104" cy="108012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Примерный перечень систематизации документов в личном деле работника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123728"/>
            <a:ext cx="10238928" cy="648392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документы</a:t>
            </a:r>
            <a:r>
              <a:rPr lang="ru-RU" dirty="0"/>
              <a:t>, связанные с переводом:</a:t>
            </a:r>
          </a:p>
          <a:p>
            <a:r>
              <a:rPr lang="ru-RU" dirty="0" smtClean="0"/>
              <a:t>заявление </a:t>
            </a:r>
            <a:r>
              <a:rPr lang="ru-RU" dirty="0"/>
              <a:t>о переводе,</a:t>
            </a:r>
          </a:p>
          <a:p>
            <a:r>
              <a:rPr lang="ru-RU" dirty="0" smtClean="0"/>
              <a:t>дополнительное </a:t>
            </a:r>
            <a:r>
              <a:rPr lang="ru-RU" dirty="0"/>
              <a:t>соглашение к трудовому договору,</a:t>
            </a:r>
          </a:p>
          <a:p>
            <a:r>
              <a:rPr lang="ru-RU" dirty="0" smtClean="0"/>
              <a:t> </a:t>
            </a:r>
            <a:r>
              <a:rPr lang="ru-RU" dirty="0"/>
              <a:t>копия приказа о переводе,</a:t>
            </a:r>
          </a:p>
          <a:p>
            <a:r>
              <a:rPr lang="ru-RU" dirty="0" smtClean="0"/>
              <a:t>типовая </a:t>
            </a:r>
            <a:r>
              <a:rPr lang="ru-RU" dirty="0"/>
              <a:t>или индивидуальная должностная инструкция;</a:t>
            </a:r>
          </a:p>
          <a:p>
            <a:r>
              <a:rPr lang="ru-RU" dirty="0" smtClean="0"/>
              <a:t>копии </a:t>
            </a:r>
            <a:r>
              <a:rPr lang="ru-RU" dirty="0"/>
              <a:t>приказов:</a:t>
            </a:r>
          </a:p>
          <a:p>
            <a:r>
              <a:rPr lang="ru-RU" dirty="0" smtClean="0"/>
              <a:t>о </a:t>
            </a:r>
            <a:r>
              <a:rPr lang="ru-RU" dirty="0"/>
              <a:t>поощрениях, награждении,</a:t>
            </a:r>
          </a:p>
          <a:p>
            <a:r>
              <a:rPr lang="ru-RU" dirty="0" smtClean="0"/>
              <a:t>совмещение </a:t>
            </a:r>
            <a:r>
              <a:rPr lang="ru-RU" dirty="0"/>
              <a:t>должностей и профессий и т.д.;</a:t>
            </a:r>
          </a:p>
          <a:p>
            <a:r>
              <a:rPr lang="ru-RU" dirty="0" smtClean="0"/>
              <a:t>выписки </a:t>
            </a:r>
            <a:r>
              <a:rPr lang="ru-RU" dirty="0"/>
              <a:t>(копии) документов об аттестации (отзывы, аттестационные листы и прочие);</a:t>
            </a:r>
          </a:p>
          <a:p>
            <a:r>
              <a:rPr lang="ru-RU" dirty="0" smtClean="0"/>
              <a:t>заявление </a:t>
            </a:r>
            <a:r>
              <a:rPr lang="ru-RU" dirty="0"/>
              <a:t>об увольнении либо иное основание для увольнения (его копия);</a:t>
            </a:r>
          </a:p>
          <a:p>
            <a:r>
              <a:rPr lang="ru-RU" dirty="0" smtClean="0"/>
              <a:t>копия </a:t>
            </a:r>
            <a:r>
              <a:rPr lang="ru-RU" dirty="0"/>
              <a:t>приказа об увольнении.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892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6720"/>
            <a:ext cx="11103024" cy="760904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chemeClr val="tx1"/>
                </a:solidFill>
              </a:rPr>
              <a:t>НОРМАТИВНО-МЕТОДИЧЕСКАЯ ОСНОВА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187624"/>
            <a:ext cx="11521280" cy="7420024"/>
          </a:xfrm>
        </p:spPr>
        <p:txBody>
          <a:bodyPr>
            <a:normAutofit/>
          </a:bodyPr>
          <a:lstStyle/>
          <a:p>
            <a:pPr lvl="0" algn="just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Правила организации хранения, комплектования, учета и использования документов Архивного фонда Российской Федерации и других архивных документов в государственных и муниципальных архивах, музеях и библиотеках, организациях, утвержденные приказом  от 02.03.2020 №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lvl="0" algn="just"/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Правила организации хранения, комплектования, учета и использования документов Архивного фонда Российской Федерации и других архивных документов в государственных органах, органах местного самоуправления и организациях, утвержденные приказом Министерства культуры Российской Федерации от 31.03.2015 № 526</a:t>
            </a:r>
            <a:endParaRPr lang="ru-RU" sz="3200" dirty="0"/>
          </a:p>
          <a:p>
            <a:pPr lvl="0" algn="just"/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345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6720"/>
            <a:ext cx="11103024" cy="760904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НОРМАТИВНО-МЕТОДИЧЕСКАЯ ОСНОВА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19672"/>
            <a:ext cx="11103024" cy="6987976"/>
          </a:xfrm>
        </p:spPr>
        <p:txBody>
          <a:bodyPr>
            <a:normAutofit fontScale="85000" lnSpcReduction="20000"/>
          </a:bodyPr>
          <a:lstStyle/>
          <a:p>
            <a:pPr indent="-514350">
              <a:lnSpc>
                <a:spcPct val="80000"/>
              </a:lnSpc>
              <a:spcAft>
                <a:spcPct val="0"/>
              </a:spcAft>
              <a:buFont typeface="Wingdings" pitchFamily="2" charset="2"/>
              <a:buChar char="q"/>
            </a:pPr>
            <a:r>
              <a:rPr lang="ru-RU" altLang="ru-RU" sz="4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  <a:sym typeface="Libre Baskerville" charset="0"/>
              </a:rPr>
              <a:t>приказ Федерального архивного агентства от 20.12.2019 № 236 </a:t>
            </a:r>
            <a:r>
              <a:rPr lang="ru-RU" altLang="ru-RU" sz="4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  <a:sym typeface="Libre Baskerville" charset="0"/>
              </a:rPr>
              <a:t>«Об утверждении Перечня типовых управленческих архивных документов, образующихся в процессе деятельности государственных органов, органов местного самоуправления и организаций,   с указанием сроков их хранения» </a:t>
            </a:r>
          </a:p>
          <a:p>
            <a:pPr indent="-514350">
              <a:lnSpc>
                <a:spcPct val="80000"/>
              </a:lnSpc>
              <a:spcAft>
                <a:spcPct val="0"/>
              </a:spcAft>
            </a:pPr>
            <a:endParaRPr lang="ru-RU" altLang="ru-RU" sz="48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Liberation Serif" pitchFamily="18" charset="0"/>
              <a:cs typeface="Times New Roman" panose="02020603050405020304" pitchFamily="18" charset="0"/>
              <a:sym typeface="Libre Baskerville" charset="0"/>
            </a:endParaRPr>
          </a:p>
          <a:p>
            <a:pPr indent="-514350">
              <a:lnSpc>
                <a:spcPct val="80000"/>
              </a:lnSpc>
              <a:spcAft>
                <a:spcPct val="0"/>
              </a:spcAft>
              <a:buFont typeface="Wingdings" pitchFamily="2" charset="2"/>
              <a:buChar char="q"/>
            </a:pPr>
            <a:r>
              <a:rPr lang="ru-RU" altLang="ru-RU" sz="4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  <a:sym typeface="Libre Baskerville" charset="0"/>
              </a:rPr>
              <a:t>приказ Федерального архивного агентства от 20.12.20</a:t>
            </a:r>
            <a:r>
              <a:rPr lang="en-US" altLang="ru-RU" sz="4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  <a:sym typeface="Libre Baskerville" charset="0"/>
              </a:rPr>
              <a:t>1</a:t>
            </a:r>
            <a:r>
              <a:rPr lang="ru-RU" altLang="ru-RU" sz="4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  <a:sym typeface="Libre Baskerville" charset="0"/>
              </a:rPr>
              <a:t>9 № 237  </a:t>
            </a:r>
            <a:r>
              <a:rPr lang="ru-RU" altLang="ru-RU" sz="48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  <a:sym typeface="Libre Baskerville" charset="0"/>
              </a:rPr>
              <a:t>«</a:t>
            </a:r>
            <a:r>
              <a:rPr lang="ru-RU" altLang="ru-RU" sz="4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  <a:sym typeface="Libre Baskerville" charset="0"/>
              </a:rPr>
              <a:t>Об утверждении Инструкции по применению Перечня типовых управленческих архивных документов, образующихся в процессе деятельности государственных органов, органов местного самоуправления и организаций, с указанием сроков их хранения</a:t>
            </a:r>
            <a:r>
              <a:rPr lang="ru-RU" altLang="ru-RU" sz="48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Liberation Serif" pitchFamily="18" charset="0"/>
                <a:cs typeface="Times New Roman" panose="02020603050405020304" pitchFamily="18" charset="0"/>
                <a:sym typeface="Libre Baskerville" charset="0"/>
              </a:rPr>
              <a:t>»</a:t>
            </a:r>
            <a:endParaRPr lang="ru-RU" altLang="ru-RU" sz="48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Liberation Serif" pitchFamily="18" charset="0"/>
              <a:cs typeface="Times New Roman" panose="02020603050405020304" pitchFamily="18" charset="0"/>
              <a:sym typeface="Libre 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066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6720"/>
            <a:ext cx="11031016" cy="832912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chemeClr val="tx1"/>
                </a:solidFill>
              </a:rPr>
              <a:t>НОРМАТИВНО-МЕТОДИЧЕСКАЯ ОСНОВА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547664"/>
            <a:ext cx="11031016" cy="705998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Памятка «Основные требования к составлению и оформлению описей дел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личному составу»,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одобрена методической комиссией Управления архивами Свердловской области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24.05.2016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, протокол №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ГОСТ Р 7.97-2016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стандарт Российской Федерации. Система стандартов по информации, библиотечному и издательскому делу. Организационно-распорядительная документация. Требования к оформлению документов"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866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6720"/>
            <a:ext cx="9652000" cy="6888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НОРМАТИВНО-МЕТОДИЧЕСКАЯ ОСНОВА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547664"/>
            <a:ext cx="10238928" cy="7059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16.03.2016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43-ФЗ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 изменения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22.10.2004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125-ФЗ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дополнение -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22.1 «Сроки временного хранения документов по личному составу»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определен новый срок хранения документов по личному составу –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лет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132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6720"/>
            <a:ext cx="9652000" cy="68889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хранения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115616"/>
            <a:ext cx="11247040" cy="74920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личному составу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делятся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три категории.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2002 год включительно -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хранения – 75 лет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созданные начиная с 2003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-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хранения — 50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образовавшиеся в связи с прохождением гражданами государственной службы, не являющейся государственной гражданской службой, начиная с 2003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хранения — 75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 -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изменился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70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683568"/>
            <a:ext cx="10310936" cy="792408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Документы по личному составу,  образующиеся в организации в больших объемах, могут выделяться в самостоятельные годовые разделы описи (личные дела, трудовые книжки и т.п.)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Личные дела (личные карточки) вносятся в сводный годовой раздел описи по году увольнения лица, на которое заведено личное дело, и систематизируются по алфавиту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09600" y="755576"/>
            <a:ext cx="11247040" cy="785207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(распоряжения) систематизируются в описи по хронологии.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Личные дела, личные карточки вносятся в опись по году увольнения, систематизируются внутри годового раздела по глубокому алфавиту (не только по первой, но и по второй, третьей букве) фамилий, имен, отчеств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970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1177</TotalTime>
  <Words>1406</Words>
  <Application>Microsoft Office PowerPoint</Application>
  <PresentationFormat>Произвольный</PresentationFormat>
  <Paragraphs>229</Paragraphs>
  <Slides>29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9" baseType="lpstr">
      <vt:lpstr>Arial</vt:lpstr>
      <vt:lpstr>Calibri</vt:lpstr>
      <vt:lpstr>Liberation Serif</vt:lpstr>
      <vt:lpstr>Libre Baskerville</vt:lpstr>
      <vt:lpstr>Times New Roman</vt:lpstr>
      <vt:lpstr>Trebuchet MS</vt:lpstr>
      <vt:lpstr>Wingdings</vt:lpstr>
      <vt:lpstr>Wingdings 2</vt:lpstr>
      <vt:lpstr>Изящная</vt:lpstr>
      <vt:lpstr>Документ</vt:lpstr>
      <vt:lpstr>Презентация PowerPoint</vt:lpstr>
      <vt:lpstr>НОРМАТИВНО-МЕТОДИЧЕСКАЯ ОСНОВА</vt:lpstr>
      <vt:lpstr>НОРМАТИВНО-МЕТОДИЧЕСКАЯ ОСНОВА</vt:lpstr>
      <vt:lpstr>НОРМАТИВНО-МЕТОДИЧЕСКАЯ ОСНОВА</vt:lpstr>
      <vt:lpstr>НОРМАТИВНО-МЕТОДИЧЕСКАЯ ОСНОВА</vt:lpstr>
      <vt:lpstr>НОРМАТИВНО-МЕТОДИЧЕСКАЯ ОСНОВА</vt:lpstr>
      <vt:lpstr>Сроки хранения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Графа 1. Порядковый номер по счету</vt:lpstr>
      <vt:lpstr>Графа 3. Заголовок дела</vt:lpstr>
      <vt:lpstr>Примеры заголовков дел</vt:lpstr>
      <vt:lpstr>Презентация PowerPoint</vt:lpstr>
      <vt:lpstr>Презентация PowerPoint</vt:lpstr>
      <vt:lpstr>Графа 4. Дата дела</vt:lpstr>
      <vt:lpstr>Дата дела</vt:lpstr>
      <vt:lpstr>Оформление томов</vt:lpstr>
      <vt:lpstr>Примеры заполнения графы  «крайние даты»</vt:lpstr>
      <vt:lpstr>Графа 6. Количество листов </vt:lpstr>
      <vt:lpstr>Презентация PowerPoint</vt:lpstr>
      <vt:lpstr>Оформление итоговой записи</vt:lpstr>
      <vt:lpstr>Презентация PowerPoint</vt:lpstr>
      <vt:lpstr>Презентация PowerPoint</vt:lpstr>
      <vt:lpstr>Перечень документов по личному составу, подлежащих включению в описи</vt:lpstr>
      <vt:lpstr>Презентация PowerPoint</vt:lpstr>
      <vt:lpstr>Примерный перечень систематизации документов в личном деле работника</vt:lpstr>
      <vt:lpstr>Примерный перечень систематизации документов в личном деле работника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Екатерина</cp:lastModifiedBy>
  <cp:revision>76</cp:revision>
  <dcterms:modified xsi:type="dcterms:W3CDTF">2023-04-12T04:29:34Z</dcterms:modified>
</cp:coreProperties>
</file>